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EB18B-02FA-470F-8025-0A92E88858E5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33E03F-3BF9-47A7-884E-5C14D2B808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4115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3E03F-3BF9-47A7-884E-5C14D2B80821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652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5035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325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6146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4405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66871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25603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7272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08079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553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081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6073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2386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223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290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8955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447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5059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0D0845C-A421-4344-8878-9E8D6BB65DBF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AC3CE66-5568-4205-9912-31D9DE12C1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49937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581AB-BA88-3A59-0AD6-F502A689B7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343" y="1743660"/>
            <a:ext cx="11222966" cy="182880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"A Spatial-Temporal Trust-Based Random Forest Framework for DDoS Attack Detection in 6G IoT"</a:t>
            </a:r>
            <a:endParaRPr lang="en-IN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F6B525-AAB9-03EE-EEFA-AA481B9B67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860" y="3716860"/>
            <a:ext cx="11119449" cy="1620643"/>
          </a:xfrm>
        </p:spPr>
        <p:txBody>
          <a:bodyPr numCol="1">
            <a:noAutofit/>
          </a:bodyPr>
          <a:lstStyle/>
          <a:p>
            <a:r>
              <a:rPr lang="en-US" sz="2400" dirty="0"/>
              <a:t>Name: Abhay Ojha</a:t>
            </a:r>
          </a:p>
          <a:p>
            <a:r>
              <a:rPr lang="en-US" sz="2400" dirty="0"/>
              <a:t>Roll Number : 24CSM2R02 </a:t>
            </a:r>
          </a:p>
          <a:p>
            <a:r>
              <a:rPr lang="en-US" sz="2400" dirty="0"/>
              <a:t>Guide Name : Prof. Rashmi</a:t>
            </a:r>
            <a:r>
              <a:rPr lang="en-IN" sz="2400" dirty="0"/>
              <a:t> Ranjan Rout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43705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1E174-F447-0237-EDC7-9A9CF5150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7B3B7-705B-3DE2-23EB-A33F533AF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Literature Survey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1D6A0-0D8D-2492-6E3D-3A2EDEEEE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r>
              <a:rPr lang="en-US" sz="2400" dirty="0"/>
              <a:t>Trust models assess node behavior based on past interactions, reputation, or recommendations.</a:t>
            </a:r>
          </a:p>
          <a:p>
            <a:pPr marL="36900" indent="0">
              <a:buNone/>
            </a:pPr>
            <a:r>
              <a:rPr lang="en-US" sz="2400" dirty="0"/>
              <a:t>Example methods:</a:t>
            </a:r>
          </a:p>
          <a:p>
            <a:pPr marL="36900" indent="0">
              <a:buNone/>
            </a:pPr>
            <a:r>
              <a:rPr lang="en-US" sz="2400" dirty="0"/>
              <a:t>	Jayasinghe et al. used a combined reputation + knowledge approach.</a:t>
            </a:r>
          </a:p>
          <a:p>
            <a:pPr marL="36900" indent="0">
              <a:buNone/>
            </a:pPr>
            <a:r>
              <a:rPr lang="en-US" sz="2400" dirty="0"/>
              <a:t>	Caminha et al. proposed semantic middleware for trust evaluation.</a:t>
            </a:r>
          </a:p>
          <a:p>
            <a:pPr marL="36900" indent="0">
              <a:buNone/>
            </a:pPr>
            <a:r>
              <a:rPr lang="en-US" sz="2400" dirty="0"/>
              <a:t>	Alshehri et al. used centralized trust for communication.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r>
              <a:rPr lang="en-US" sz="2400" dirty="0"/>
              <a:t> </a:t>
            </a:r>
            <a:r>
              <a:rPr lang="en-US" sz="2800" b="1" u="sng" dirty="0"/>
              <a:t>Limitation: </a:t>
            </a:r>
          </a:p>
          <a:p>
            <a:pPr marL="36900" indent="0">
              <a:buNone/>
            </a:pPr>
            <a:r>
              <a:rPr lang="en-US" sz="2800" b="1" dirty="0"/>
              <a:t>Depend on trusted neighbors, lack real-time flow detection, or are not tested against ML methods</a:t>
            </a:r>
            <a:r>
              <a:rPr lang="en-US" sz="2800" dirty="0"/>
              <a:t>.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136596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AB3AC-1315-B72D-A6E2-542F64A99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D65D00F-4875-5A00-367F-44CEF8AE6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983" y="448322"/>
            <a:ext cx="8942034" cy="596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6852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46D2E1-9E20-67B5-9CBC-715A81E2B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8188-2819-1D74-5BFE-563DAA336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Proposed Architecture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F0BCE-82FB-F786-2CD0-073865E6D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sz="2400" dirty="0"/>
              <a:t>A lightweight pipeline for real-time DDoS detection in 6G IoT, combining:</a:t>
            </a:r>
          </a:p>
          <a:p>
            <a:r>
              <a:rPr lang="en-US" sz="2400" dirty="0"/>
              <a:t>Behavioral trust computation</a:t>
            </a:r>
          </a:p>
          <a:p>
            <a:r>
              <a:rPr lang="en-US" sz="2400" dirty="0"/>
              <a:t>Flow-based metrics</a:t>
            </a:r>
          </a:p>
          <a:p>
            <a:r>
              <a:rPr lang="en-US" sz="2400" dirty="0"/>
              <a:t>Machine learning (Random Forest)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r>
              <a:rPr lang="en-US" sz="2800" b="1" u="sng" dirty="0"/>
              <a:t>📌 Workflow Steps:</a:t>
            </a:r>
          </a:p>
          <a:p>
            <a:r>
              <a:rPr lang="en-US" sz="2400" dirty="0"/>
              <a:t>Feature Extraction</a:t>
            </a:r>
          </a:p>
          <a:p>
            <a:r>
              <a:rPr lang="en-US" sz="2400" dirty="0"/>
              <a:t>Implicit Node Clustering</a:t>
            </a:r>
          </a:p>
          <a:p>
            <a:r>
              <a:rPr lang="en-US" sz="2400" dirty="0"/>
              <a:t>Spatial &amp; Temporal Trust Calculation</a:t>
            </a:r>
          </a:p>
          <a:p>
            <a:r>
              <a:rPr lang="en-US" sz="2400" dirty="0"/>
              <a:t>Flow-level Trust</a:t>
            </a:r>
          </a:p>
          <a:p>
            <a:r>
              <a:rPr lang="en-US" sz="2400" dirty="0"/>
              <a:t>Final Classification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072562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176F8-D0A2-AE37-E235-152C30FA44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A164-E6EF-8616-3933-06023C5C4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Clustering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13C45-516E-B2B0-DEF3-C0622D9AA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400" b="1" u="sng" dirty="0"/>
              <a:t>Objective: </a:t>
            </a:r>
            <a:r>
              <a:rPr lang="en-US" sz="2400" dirty="0"/>
              <a:t>Establish a behavioral reference group for each time slot</a:t>
            </a:r>
          </a:p>
          <a:p>
            <a:r>
              <a:rPr lang="en-US" sz="2400" dirty="0"/>
              <a:t>Instead of traditional algorithms, we perform implicit clustering:</a:t>
            </a:r>
          </a:p>
          <a:p>
            <a:r>
              <a:rPr lang="en-US" sz="2400" dirty="0"/>
              <a:t>All active nodes in a time slot form one logical cluster</a:t>
            </a:r>
          </a:p>
          <a:p>
            <a:r>
              <a:rPr lang="en-US" sz="2400" dirty="0"/>
              <a:t>Median and standard deviation for each feature (k1–k4) are computed across all nodes</a:t>
            </a:r>
          </a:p>
          <a:p>
            <a:r>
              <a:rPr lang="en-US" sz="2400" dirty="0"/>
              <a:t>Used to measure deviation (Z-score) for spatial trust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r>
              <a:rPr lang="en-US" sz="2400" dirty="0"/>
              <a:t>📌 This approach adapts dynamically without explicit clustering overhead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552392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BA8FAF-EA42-E8EF-7196-C5E83F1C2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F606A-C4EE-99F7-802B-7CB25CF47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Features Extraction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161CB-43E4-08C0-A4F3-BF2D4587E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400" b="1" u="sng" dirty="0"/>
              <a:t>📌 Features Computed per Node per Time Slot</a:t>
            </a:r>
          </a:p>
          <a:p>
            <a:pPr marL="36900" indent="0">
              <a:buNone/>
            </a:pPr>
            <a:endParaRPr lang="en-US" sz="2400" b="1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370EF39B-F64E-DF3A-4BEE-BA47CFC1B92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35177999"/>
                  </p:ext>
                </p:extLst>
              </p:nvPr>
            </p:nvGraphicFramePr>
            <p:xfrm>
              <a:off x="432262" y="1513947"/>
              <a:ext cx="10692939" cy="475420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564313">
                      <a:extLst>
                        <a:ext uri="{9D8B030D-6E8A-4147-A177-3AD203B41FA5}">
                          <a16:colId xmlns:a16="http://schemas.microsoft.com/office/drawing/2014/main" val="3432398883"/>
                        </a:ext>
                      </a:extLst>
                    </a:gridCol>
                    <a:gridCol w="3564313">
                      <a:extLst>
                        <a:ext uri="{9D8B030D-6E8A-4147-A177-3AD203B41FA5}">
                          <a16:colId xmlns:a16="http://schemas.microsoft.com/office/drawing/2014/main" val="1279043482"/>
                        </a:ext>
                      </a:extLst>
                    </a:gridCol>
                    <a:gridCol w="3564313">
                      <a:extLst>
                        <a:ext uri="{9D8B030D-6E8A-4147-A177-3AD203B41FA5}">
                          <a16:colId xmlns:a16="http://schemas.microsoft.com/office/drawing/2014/main" val="1148861605"/>
                        </a:ext>
                      </a:extLst>
                    </a:gridCol>
                  </a:tblGrid>
                  <a:tr h="950841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Features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Description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Formula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92926683"/>
                      </a:ext>
                    </a:extLst>
                  </a:tr>
                  <a:tr h="950841">
                    <a:tc>
                      <a:txBody>
                        <a:bodyPr/>
                        <a:lstStyle/>
                        <a:p>
                          <a:r>
                            <a:rPr lang="en-IN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IN" sz="24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1</a:t>
                          </a:r>
                          <a:r>
                            <a:rPr lang="en-IN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(Activity)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Number of flows in a time slot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IN" sz="2400" kern="1200" dirty="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𝑘</m:t>
                                </m:r>
                                <m:r>
                                  <a:rPr lang="en-IN" sz="2400" kern="1200" dirty="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₁ = </m:t>
                                </m:r>
                                <m:r>
                                  <a:rPr lang="en-IN" sz="2400" kern="1200" dirty="0" err="1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𝑙𝑒𝑛</m:t>
                                </m:r>
                                <m:r>
                                  <a:rPr lang="en-IN" sz="2400" kern="1200" dirty="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IN" sz="2400" kern="1200" dirty="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𝑓𝑙𝑜𝑤𝑠</m:t>
                                </m:r>
                                <m:r>
                                  <a:rPr lang="en-IN" sz="2400" kern="1200" dirty="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37285037"/>
                      </a:ext>
                    </a:extLst>
                  </a:tr>
                  <a:tr h="950841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24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2</a:t>
                          </a:r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(Traffic symmetry)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Ratio of sent to total packets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IN" sz="200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IN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IN" sz="2000" kern="120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IN" sz="200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𝑠𝑒𝑛𝑡</m:t>
                                    </m:r>
                                    <m:r>
                                      <a:rPr lang="en-US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_</m:t>
                                    </m:r>
                                    <m:r>
                                      <a:rPr lang="en-US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𝑝𝑘𝑡𝑠</m:t>
                                    </m:r>
                                  </m:num>
                                  <m:den>
                                    <m:r>
                                      <a:rPr lang="en-US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𝑠𝑒𝑛</m:t>
                                    </m:r>
                                    <m:sSub>
                                      <m:sSubPr>
                                        <m:ctrlPr>
                                          <a:rPr lang="en-US" sz="200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2000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𝑝𝑘𝑡𝑠</m:t>
                                        </m:r>
                                      </m:sub>
                                    </m:sSub>
                                    <m:r>
                                      <a:rPr lang="en-US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r>
                                      <a:rPr lang="en-US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𝑟𝑒𝑐𝑣</m:t>
                                    </m:r>
                                    <m:r>
                                      <a:rPr lang="en-US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_</m:t>
                                    </m:r>
                                    <m:r>
                                      <a:rPr lang="en-US" sz="2000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𝑝𝑘𝑡𝑠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IN" sz="20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03071765"/>
                      </a:ext>
                    </a:extLst>
                  </a:tr>
                  <a:tr h="950841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baseline="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24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3</a:t>
                          </a:r>
                          <a:r>
                            <a:rPr lang="en-US" sz="2400" kern="1200" baseline="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(</a:t>
                          </a:r>
                          <a:r>
                            <a:rPr lang="en-US" sz="2400" kern="1200" baseline="0" dirty="0" err="1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Averaage</a:t>
                          </a:r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packet size)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Average packet size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IN" sz="2400" i="1" kern="120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en-IN" sz="2400" kern="120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IN" sz="2400" kern="120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3</m:t>
                                  </m:r>
                                </m:sub>
                              </m:sSub>
                            </m:oMath>
                          </a14:m>
                          <a:r>
                            <a:rPr lang="en-IN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=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2400" i="1" kern="120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kern="120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𝑏𝑦𝑡𝑒𝑠</m:t>
                                  </m:r>
                                </m:num>
                                <m:den>
                                  <m:r>
                                    <a:rPr lang="en-US" sz="2400" kern="120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𝑝𝑘𝑡𝑠</m:t>
                                  </m:r>
                                </m:den>
                              </m:f>
                            </m:oMath>
                          </a14:m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583175193"/>
                      </a:ext>
                    </a:extLst>
                  </a:tr>
                  <a:tr h="950841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24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4</a:t>
                          </a:r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(Destination entropy)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Entropy of destination Ips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2400" i="1" kern="1200" dirty="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kern="1200" dirty="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2400" kern="1200" dirty="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4</m:t>
                                  </m:r>
                                </m:sub>
                              </m:sSub>
                              <m:r>
                                <a:rPr lang="en-US" sz="2400" kern="1200" dirty="0" smtClean="0">
                                  <a:ln>
                                    <a:solidFill>
                                      <a:schemeClr val="bg1">
                                        <a:lumMod val="75000"/>
                                        <a:lumOff val="25000"/>
                                        <a:alpha val="10000"/>
                                      </a:schemeClr>
                                    </a:solidFill>
                                  </a:ln>
                                  <a:solidFill>
                                    <a:schemeClr val="tx2"/>
                                  </a:solidFill>
                                  <a:effectLst>
                                    <a:outerShdw blurRad="9525" dist="25400" dir="14640000" algn="tl" rotWithShape="0">
                                      <a:schemeClr val="bg1">
                                        <a:alpha val="3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=−</m:t>
                              </m:r>
                              <m:nary>
                                <m:naryPr>
                                  <m:chr m:val="∑"/>
                                  <m:subHide m:val="on"/>
                                  <m:supHide m:val="on"/>
                                  <m:ctrlPr>
                                    <a:rPr lang="en-IN" sz="2400" i="1" kern="1200" dirty="0" smtClean="0">
                                      <a:ln>
                                        <a:solidFill>
                                          <a:schemeClr val="bg1">
                                            <a:lumMod val="75000"/>
                                            <a:lumOff val="25000"/>
                                            <a:alpha val="10000"/>
                                          </a:schemeClr>
                                        </a:solidFill>
                                      </a:ln>
                                      <a:solidFill>
                                        <a:schemeClr val="tx2"/>
                                      </a:solidFill>
                                      <a:effectLst>
                                        <a:outerShdw blurRad="9525" dist="25400" dir="14640000" algn="tl" rotWithShape="0">
                                          <a:schemeClr val="bg1">
                                            <a:alpha val="30000"/>
                                          </a:scheme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sSub>
                                    <m:sSubPr>
                                      <m:ctrlPr>
                                        <a:rPr lang="en-US" sz="2400" i="1" kern="1200" dirty="0" smtClean="0">
                                          <a:ln>
                                            <a:solidFill>
                                              <a:schemeClr val="bg1">
                                                <a:lumMod val="75000"/>
                                                <a:lumOff val="25000"/>
                                                <a:alpha val="10000"/>
                                              </a:schemeClr>
                                            </a:solidFill>
                                          </a:ln>
                                          <a:solidFill>
                                            <a:schemeClr val="tx2"/>
                                          </a:solidFill>
                                          <a:effectLst>
                                            <a:outerShdw blurRad="9525" dist="25400" dir="14640000" algn="tl" rotWithShape="0">
                                              <a:schemeClr val="bg1">
                                                <a:alpha val="30000"/>
                                              </a:schemeClr>
                                            </a:outerShdw>
                                          </a:effectLst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kern="1200" dirty="0" smtClean="0">
                                          <a:ln>
                                            <a:solidFill>
                                              <a:schemeClr val="bg1">
                                                <a:lumMod val="75000"/>
                                                <a:lumOff val="25000"/>
                                                <a:alpha val="10000"/>
                                              </a:schemeClr>
                                            </a:solidFill>
                                          </a:ln>
                                          <a:solidFill>
                                            <a:schemeClr val="tx2"/>
                                          </a:solidFill>
                                          <a:effectLst>
                                            <a:outerShdw blurRad="9525" dist="25400" dir="14640000" algn="tl" rotWithShape="0">
                                              <a:schemeClr val="bg1">
                                                <a:alpha val="30000"/>
                                              </a:schemeClr>
                                            </a:outerShdw>
                                          </a:effectLst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400" kern="1200" dirty="0" smtClean="0">
                                          <a:ln>
                                            <a:solidFill>
                                              <a:schemeClr val="bg1">
                                                <a:lumMod val="75000"/>
                                                <a:lumOff val="25000"/>
                                                <a:alpha val="10000"/>
                                              </a:schemeClr>
                                            </a:solidFill>
                                          </a:ln>
                                          <a:solidFill>
                                            <a:schemeClr val="tx2"/>
                                          </a:solidFill>
                                          <a:effectLst>
                                            <a:outerShdw blurRad="9525" dist="25400" dir="14640000" algn="tl" rotWithShape="0">
                                              <a:schemeClr val="bg1">
                                                <a:alpha val="30000"/>
                                              </a:schemeClr>
                                            </a:outerShdw>
                                          </a:effectLst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func>
                                    <m:funcPr>
                                      <m:ctrlPr>
                                        <a:rPr lang="en-US" sz="2400" i="1" kern="1200" dirty="0" smtClean="0">
                                          <a:ln>
                                            <a:solidFill>
                                              <a:schemeClr val="bg1">
                                                <a:lumMod val="75000"/>
                                                <a:lumOff val="25000"/>
                                                <a:alpha val="10000"/>
                                              </a:schemeClr>
                                            </a:solidFill>
                                          </a:ln>
                                          <a:solidFill>
                                            <a:schemeClr val="tx2"/>
                                          </a:solidFill>
                                          <a:effectLst>
                                            <a:outerShdw blurRad="9525" dist="25400" dir="14640000" algn="tl" rotWithShape="0">
                                              <a:schemeClr val="bg1">
                                                <a:alpha val="30000"/>
                                              </a:schemeClr>
                                            </a:outerShdw>
                                          </a:effectLst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funcPr>
                                    <m:fName>
                                      <m:sSub>
                                        <m:sSubPr>
                                          <m:ctrlPr>
                                            <a:rPr lang="en-US" sz="2400" i="1" kern="1200" dirty="0" smtClean="0">
                                              <a:ln>
                                                <a:solidFill>
                                                  <a:schemeClr val="bg1">
                                                    <a:lumMod val="75000"/>
                                                    <a:lumOff val="25000"/>
                                                    <a:alpha val="10000"/>
                                                  </a:schemeClr>
                                                </a:solidFill>
                                              </a:ln>
                                              <a:solidFill>
                                                <a:schemeClr val="tx2"/>
                                              </a:solidFill>
                                              <a:effectLst>
                                                <a:outerShdw blurRad="9525" dist="25400" dir="14640000" algn="tl" rotWithShape="0">
                                                  <a:schemeClr val="bg1">
                                                    <a:alpha val="30000"/>
                                                  </a:schemeClr>
                                                </a:outerShdw>
                                              </a:effectLst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400" kern="1200" dirty="0" smtClean="0">
                                              <a:ln>
                                                <a:solidFill>
                                                  <a:schemeClr val="bg1">
                                                    <a:lumMod val="75000"/>
                                                    <a:lumOff val="25000"/>
                                                    <a:alpha val="10000"/>
                                                  </a:schemeClr>
                                                </a:solidFill>
                                              </a:ln>
                                              <a:solidFill>
                                                <a:schemeClr val="tx2"/>
                                              </a:solidFill>
                                              <a:effectLst>
                                                <a:outerShdw blurRad="9525" dist="25400" dir="14640000" algn="tl" rotWithShape="0">
                                                  <a:schemeClr val="bg1">
                                                    <a:alpha val="30000"/>
                                                  </a:schemeClr>
                                                </a:outerShdw>
                                              </a:effectLst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  <m:t>log</m:t>
                                          </m:r>
                                        </m:e>
                                        <m:sub>
                                          <m:r>
                                            <a:rPr lang="en-US" sz="2400" kern="1200" dirty="0" smtClean="0">
                                              <a:ln>
                                                <a:solidFill>
                                                  <a:schemeClr val="bg1">
                                                    <a:lumMod val="75000"/>
                                                    <a:lumOff val="25000"/>
                                                    <a:alpha val="10000"/>
                                                  </a:schemeClr>
                                                </a:solidFill>
                                              </a:ln>
                                              <a:solidFill>
                                                <a:schemeClr val="tx2"/>
                                              </a:solidFill>
                                              <a:effectLst>
                                                <a:outerShdw blurRad="9525" dist="25400" dir="14640000" algn="tl" rotWithShape="0">
                                                  <a:schemeClr val="bg1">
                                                    <a:alpha val="30000"/>
                                                  </a:schemeClr>
                                                </a:outerShdw>
                                              </a:effectLst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fName>
                                    <m:e>
                                      <m:sSub>
                                        <m:sSubPr>
                                          <m:ctrlPr>
                                            <a:rPr lang="en-US" sz="2400" i="1" kern="1200" dirty="0" smtClean="0">
                                              <a:ln>
                                                <a:solidFill>
                                                  <a:schemeClr val="bg1">
                                                    <a:lumMod val="75000"/>
                                                    <a:lumOff val="25000"/>
                                                    <a:alpha val="10000"/>
                                                  </a:schemeClr>
                                                </a:solidFill>
                                              </a:ln>
                                              <a:solidFill>
                                                <a:schemeClr val="tx2"/>
                                              </a:solidFill>
                                              <a:effectLst>
                                                <a:outerShdw blurRad="9525" dist="25400" dir="14640000" algn="tl" rotWithShape="0">
                                                  <a:schemeClr val="bg1">
                                                    <a:alpha val="30000"/>
                                                  </a:schemeClr>
                                                </a:outerShdw>
                                              </a:effectLst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kern="1200" dirty="0" smtClean="0">
                                              <a:ln>
                                                <a:solidFill>
                                                  <a:schemeClr val="bg1">
                                                    <a:lumMod val="75000"/>
                                                    <a:lumOff val="25000"/>
                                                    <a:alpha val="10000"/>
                                                  </a:schemeClr>
                                                </a:solidFill>
                                              </a:ln>
                                              <a:solidFill>
                                                <a:schemeClr val="tx2"/>
                                              </a:solidFill>
                                              <a:effectLst>
                                                <a:outerShdw blurRad="9525" dist="25400" dir="14640000" algn="tl" rotWithShape="0">
                                                  <a:schemeClr val="bg1">
                                                    <a:alpha val="30000"/>
                                                  </a:schemeClr>
                                                </a:outerShdw>
                                              </a:effectLst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  <m:t>𝑝</m:t>
                                          </m:r>
                                        </m:e>
                                        <m:sub>
                                          <m:r>
                                            <a:rPr lang="en-US" sz="2400" kern="1200" dirty="0" smtClean="0">
                                              <a:ln>
                                                <a:solidFill>
                                                  <a:schemeClr val="bg1">
                                                    <a:lumMod val="75000"/>
                                                    <a:lumOff val="25000"/>
                                                    <a:alpha val="10000"/>
                                                  </a:schemeClr>
                                                </a:solidFill>
                                              </a:ln>
                                              <a:solidFill>
                                                <a:schemeClr val="tx2"/>
                                              </a:solidFill>
                                              <a:effectLst>
                                                <a:outerShdw blurRad="9525" dist="25400" dir="14640000" algn="tl" rotWithShape="0">
                                                  <a:schemeClr val="bg1">
                                                    <a:alpha val="30000"/>
                                                  </a:schemeClr>
                                                </a:outerShdw>
                                              </a:effectLst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func>
                                </m:e>
                              </m:nary>
                            </m:oMath>
                          </a14:m>
                          <a:r>
                            <a:rPr lang="en-IN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846837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370EF39B-F64E-DF3A-4BEE-BA47CFC1B92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35177999"/>
                  </p:ext>
                </p:extLst>
              </p:nvPr>
            </p:nvGraphicFramePr>
            <p:xfrm>
              <a:off x="432262" y="1513947"/>
              <a:ext cx="10692939" cy="475420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564313">
                      <a:extLst>
                        <a:ext uri="{9D8B030D-6E8A-4147-A177-3AD203B41FA5}">
                          <a16:colId xmlns:a16="http://schemas.microsoft.com/office/drawing/2014/main" val="3432398883"/>
                        </a:ext>
                      </a:extLst>
                    </a:gridCol>
                    <a:gridCol w="3564313">
                      <a:extLst>
                        <a:ext uri="{9D8B030D-6E8A-4147-A177-3AD203B41FA5}">
                          <a16:colId xmlns:a16="http://schemas.microsoft.com/office/drawing/2014/main" val="1279043482"/>
                        </a:ext>
                      </a:extLst>
                    </a:gridCol>
                    <a:gridCol w="3564313">
                      <a:extLst>
                        <a:ext uri="{9D8B030D-6E8A-4147-A177-3AD203B41FA5}">
                          <a16:colId xmlns:a16="http://schemas.microsoft.com/office/drawing/2014/main" val="1148861605"/>
                        </a:ext>
                      </a:extLst>
                    </a:gridCol>
                  </a:tblGrid>
                  <a:tr h="950841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Features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Description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Formula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92926683"/>
                      </a:ext>
                    </a:extLst>
                  </a:tr>
                  <a:tr h="950841">
                    <a:tc>
                      <a:txBody>
                        <a:bodyPr/>
                        <a:lstStyle/>
                        <a:p>
                          <a:r>
                            <a:rPr lang="en-IN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IN" sz="24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1</a:t>
                          </a:r>
                          <a:r>
                            <a:rPr lang="en-IN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(Activity)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Number of flows in a time slot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42" t="-100641" r="-342" b="-30192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37285037"/>
                      </a:ext>
                    </a:extLst>
                  </a:tr>
                  <a:tr h="950841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24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2</a:t>
                          </a:r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(Traffic symmetry)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Ratio of sent to total packets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42" t="-199363" r="-342" b="-2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3071765"/>
                      </a:ext>
                    </a:extLst>
                  </a:tr>
                  <a:tr h="950841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baseline="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24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3</a:t>
                          </a:r>
                          <a:r>
                            <a:rPr lang="en-US" sz="2400" kern="1200" baseline="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(</a:t>
                          </a:r>
                          <a:r>
                            <a:rPr lang="en-US" sz="2400" kern="1200" baseline="0" dirty="0" err="1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Averaage</a:t>
                          </a:r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packet size)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Average packet size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42" t="-301282" r="-342" b="-1012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83175193"/>
                      </a:ext>
                    </a:extLst>
                  </a:tr>
                  <a:tr h="950841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24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4</a:t>
                          </a:r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(Destination entropy)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24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Entropy of destination Ips</a:t>
                          </a:r>
                          <a:endParaRPr lang="en-IN" sz="24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42" t="-401282" r="-342" b="-12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8468374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671111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F05C5A-D1C1-A8BB-7D92-70B8A3BBF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1C73-E398-DF1E-079E-2612BF093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Spatial and Temporal Trust Calculation</a:t>
            </a:r>
            <a:endParaRPr lang="en-IN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4767D7-CC29-37D3-7AD4-CF3977F322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0337" y="781746"/>
                <a:ext cx="5772925" cy="4493131"/>
              </a:xfrm>
            </p:spPr>
            <p:txBody>
              <a:bodyPr numCol="2">
                <a:normAutofit fontScale="77500" lnSpcReduction="20000"/>
              </a:bodyPr>
              <a:lstStyle/>
              <a:p>
                <a:pPr marL="36900" indent="0">
                  <a:buNone/>
                </a:pPr>
                <a:r>
                  <a:rPr lang="en-US" sz="2400" b="1" u="sng" dirty="0"/>
                  <a:t>Spatial Trust (𝑇</a:t>
                </a:r>
                <a:r>
                  <a:rPr lang="en-US" sz="2400" b="1" u="sng" baseline="-25000" dirty="0"/>
                  <a:t>s</a:t>
                </a:r>
                <a:r>
                  <a:rPr lang="en-US" sz="2400" b="1" u="sng" dirty="0"/>
                  <a:t>)</a:t>
                </a:r>
              </a:p>
              <a:p>
                <a:pPr marL="36900" indent="0">
                  <a:buNone/>
                </a:pPr>
                <a:r>
                  <a:rPr lang="en-US" sz="2400" dirty="0"/>
                  <a:t>Measures deviation from peers in the same time slot.</a:t>
                </a: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𝑍𝑖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normalized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−1∣</m:t>
                          </m:r>
                        </m:num>
                        <m:den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36900" indent="0">
                  <a:buNone/>
                </a:pPr>
                <a:r>
                  <a:rPr lang="en-US" sz="2400" dirty="0"/>
                  <a:t>Where:</a:t>
                </a: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1" dirty="0" smtClean="0">
                              <a:latin typeface="Cambria Math" panose="02040503050406030204" pitchFamily="18" charset="0"/>
                            </a:rPr>
                            <m:t>normalized</m:t>
                          </m:r>
                        </m:e>
                        <m:sub>
                          <m: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400" i="0" dirty="0">
                                  <a:latin typeface="Cambria Math" panose="02040503050406030204" pitchFamily="18" charset="0"/>
                                </a:rPr>
                                <m:t>median</m:t>
                              </m:r>
                            </m:e>
                            <m:sub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36900" indent="0">
                  <a:buNone/>
                </a:pPr>
                <a:endParaRPr lang="en-US" sz="2400" dirty="0"/>
              </a:p>
              <a:p>
                <a:pPr marL="36900" indent="0">
                  <a:buNone/>
                </a:pPr>
                <a:r>
                  <a:rPr lang="el-GR" sz="2400" dirty="0"/>
                  <a:t>σ </a:t>
                </a:r>
                <a:r>
                  <a:rPr lang="en-US" sz="2400" dirty="0" err="1"/>
                  <a:t>i</a:t>
                </a:r>
                <a:r>
                  <a:rPr lang="en-US" sz="2400" dirty="0"/>
                  <a:t>​ : Standard deviation across all nodes for feature 𝑖</a:t>
                </a:r>
              </a:p>
              <a:p>
                <a:pPr marL="36900" indent="0">
                  <a:buNone/>
                </a:pPr>
                <a:r>
                  <a:rPr lang="en-US" sz="2400" dirty="0"/>
                  <a:t>Formula:</a:t>
                </a:r>
              </a:p>
              <a:p>
                <a:pPr marL="36900" indent="0" algn="ctr">
                  <a:buNone/>
                </a:pPr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𝑇𝑠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r>
                          <m:rPr>
                            <m:sty m:val="p"/>
                          </m:rPr>
                          <a:rPr lang="en-US" sz="2800" b="0" i="0" dirty="0" smtClean="0">
                            <a:latin typeface="Cambria Math" panose="02040503050406030204" pitchFamily="18" charset="0"/>
                          </a:rPr>
                          <m:t>tanh</m:t>
                        </m:r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𝑍𝑖</m:t>
                        </m:r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4767D7-CC29-37D3-7AD4-CF3977F322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0337" y="781746"/>
                <a:ext cx="5772925" cy="4493131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727EE653-53BC-D926-47EB-2E1AD1B929AC}"/>
              </a:ext>
            </a:extLst>
          </p:cNvPr>
          <p:cNvSpPr/>
          <p:nvPr/>
        </p:nvSpPr>
        <p:spPr>
          <a:xfrm>
            <a:off x="1681951" y="4209363"/>
            <a:ext cx="3745735" cy="963975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C639CE0-75E0-0794-7C23-A784F6CB8112}"/>
              </a:ext>
            </a:extLst>
          </p:cNvPr>
          <p:cNvCxnSpPr>
            <a:cxnSpLocks/>
          </p:cNvCxnSpPr>
          <p:nvPr/>
        </p:nvCxnSpPr>
        <p:spPr>
          <a:xfrm>
            <a:off x="6042837" y="781746"/>
            <a:ext cx="0" cy="4391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49E28B06-EF95-45D4-C216-BF6B8B9DCE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42838" y="680206"/>
                <a:ext cx="5772926" cy="4493132"/>
              </a:xfrm>
              <a:prstGeom prst="rect">
                <a:avLst/>
              </a:prstGeom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 vert="horz" lIns="91440" tIns="45720" rIns="91440" bIns="45720" numCol="2" rtlCol="0" anchor="t">
                <a:normAutofit fontScale="77500" lnSpcReduction="20000"/>
              </a:bodyPr>
              <a:lstStyle>
                <a:lvl1pPr marL="3429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charset="2"/>
                  <a:buChar char=""/>
                  <a:defRPr sz="20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1pPr>
                <a:lvl2pPr marL="72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charset="2"/>
                  <a:buChar char=""/>
                  <a:defRPr sz="18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2pPr>
                <a:lvl3pPr marL="1026000" indent="-21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charset="2"/>
                  <a:buChar char=""/>
                  <a:defRPr sz="16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3pPr>
                <a:lvl4pPr marL="1386000" indent="-21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charset="2"/>
                  <a:buChar char="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4pPr>
                <a:lvl5pPr marL="1674000" indent="-21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5pPr>
                <a:lvl6pPr marL="20146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4018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2789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1062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2"/>
                  </a:buClr>
                  <a:buSzPct val="70000"/>
                  <a:buFont typeface="Wingdings 2" charset="2"/>
                  <a:buChar char=""/>
                  <a:defRPr sz="1400" kern="1200">
                    <a:ln>
                      <a:solidFill>
                        <a:schemeClr val="bg1">
                          <a:lumMod val="75000"/>
                          <a:lumOff val="25000"/>
                          <a:alpha val="10000"/>
                        </a:schemeClr>
                      </a:solidFill>
                    </a:ln>
                    <a:solidFill>
                      <a:schemeClr val="tx2"/>
                    </a:solidFill>
                    <a:effectLst>
                      <a:outerShdw blurRad="9525" dist="25400" dir="14640000" algn="tl" rotWithShape="0">
                        <a:schemeClr val="bg1">
                          <a:alpha val="30000"/>
                        </a:scheme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6900" indent="0">
                  <a:buFont typeface="Wingdings 2" charset="2"/>
                  <a:buNone/>
                </a:pPr>
                <a:r>
                  <a:rPr lang="en-US" sz="2400" b="1" u="sng" dirty="0"/>
                  <a:t>Temporal Trust (𝑇</a:t>
                </a:r>
                <a:r>
                  <a:rPr lang="en-US" sz="2400" b="1" u="sng" baseline="-25000" dirty="0"/>
                  <a:t>t</a:t>
                </a:r>
                <a:r>
                  <a:rPr lang="en-US" sz="2400" b="1" u="sng" dirty="0"/>
                  <a:t>)</a:t>
                </a:r>
              </a:p>
              <a:p>
                <a:pPr marL="36900" indent="0">
                  <a:buFont typeface="Wingdings 2" charset="2"/>
                  <a:buNone/>
                </a:pPr>
                <a:r>
                  <a:rPr lang="en-US" sz="2400" dirty="0"/>
                  <a:t>Measures deviation from node’s predicted behavior (via linear regression).</a:t>
                </a:r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IN" sz="2400"/>
                        <m:t>Zi</m:t>
                      </m:r>
                      <m:r>
                        <m:rPr>
                          <m:nor/>
                        </m:rPr>
                        <a:rPr lang="en-IN" sz="2400"/>
                        <m:t>′​=</m:t>
                      </m:r>
                      <m:r>
                        <m:rPr>
                          <m:nor/>
                        </m:rPr>
                        <a:rPr lang="en-US" sz="2400" b="0" i="0" smtClean="0"/>
                        <m:t> </m:t>
                      </m:r>
                      <m:r>
                        <m:rPr>
                          <m:nor/>
                        </m:rPr>
                        <a:rPr lang="en-IN" sz="2400"/>
                        <m:t>​</m:t>
                      </m:r>
                      <m:f>
                        <m:fPr>
                          <m:ctrlPr>
                            <a:rPr lang="en-IN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IN" sz="2400"/>
                            <m:t>∣</m:t>
                          </m:r>
                          <m:r>
                            <m:rPr>
                              <m:nor/>
                            </m:rPr>
                            <a:rPr lang="en-US" sz="2400" b="0" i="0" smtClean="0"/>
                            <m:t>k</m:t>
                          </m:r>
                          <m:r>
                            <m:rPr>
                              <m:nor/>
                            </m:rPr>
                            <a:rPr lang="en-IN" sz="2400"/>
                            <m:t>​</m:t>
                          </m:r>
                          <m:r>
                            <m:rPr>
                              <m:nor/>
                            </m:rPr>
                            <a:rPr lang="en-US" sz="2400" b="0" i="0" smtClean="0"/>
                            <m:t>_</m:t>
                          </m:r>
                          <m:r>
                            <m:rPr>
                              <m:nor/>
                            </m:rPr>
                            <a:rPr lang="en-US" sz="2400" b="0" i="0" smtClean="0"/>
                            <m:t>i</m:t>
                          </m:r>
                          <m:r>
                            <m:rPr>
                              <m:nor/>
                            </m:rPr>
                            <a:rPr lang="en-US" sz="2400" b="0" i="0" smtClean="0"/>
                            <m:t> </m:t>
                          </m:r>
                          <m:r>
                            <m:rPr>
                              <m:nor/>
                            </m:rPr>
                            <a:rPr lang="en-IN" sz="2400"/>
                            <m:t>−</m:t>
                          </m:r>
                          <m:r>
                            <m:rPr>
                              <m:nor/>
                            </m:rPr>
                            <a:rPr lang="en-US" sz="2400" b="0" i="0" smtClean="0"/>
                            <m:t> </m:t>
                          </m:r>
                          <m:r>
                            <m:rPr>
                              <m:nor/>
                            </m:rPr>
                            <a:rPr lang="en-IN" sz="2400"/>
                            <m:t>P</m:t>
                          </m:r>
                          <m:r>
                            <m:rPr>
                              <m:nor/>
                            </m:rPr>
                            <a:rPr lang="en-US" sz="2400" b="0" i="0" smtClean="0"/>
                            <m:t>_</m:t>
                          </m:r>
                          <m:r>
                            <m:rPr>
                              <m:nor/>
                            </m:rPr>
                            <a:rPr lang="en-US" sz="2400" b="0" i="0" smtClean="0"/>
                            <m:t>i</m:t>
                          </m:r>
                          <m:r>
                            <m:rPr>
                              <m:nor/>
                            </m:rPr>
                            <a:rPr lang="en-US" sz="2400" b="0" i="0" smtClean="0"/>
                            <m:t> </m:t>
                          </m:r>
                          <m:r>
                            <m:rPr>
                              <m:nor/>
                            </m:rPr>
                            <a:rPr lang="en-IN" sz="2400"/>
                            <m:t>​∣</m:t>
                          </m:r>
                        </m:num>
                        <m:den>
                          <m:sSub>
                            <m:sSubPr>
                              <m:ctrlP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400" i="1" dirty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m:rPr>
                          <m:nor/>
                        </m:rPr>
                        <a:rPr lang="en-IN" sz="2400"/>
                        <m:t>​</m:t>
                      </m:r>
                    </m:oMath>
                  </m:oMathPara>
                </a14:m>
                <a:endParaRPr lang="en-US" sz="2400" dirty="0"/>
              </a:p>
              <a:p>
                <a:pPr marL="36900" indent="0">
                  <a:buNone/>
                </a:pPr>
                <a:r>
                  <a:rPr lang="en-US" sz="2400" dirty="0"/>
                  <a:t>Where:</a:t>
                </a:r>
              </a:p>
              <a:p>
                <a:r>
                  <a:rPr lang="en-IN" sz="2400" dirty="0"/>
                  <a:t>P</a:t>
                </a:r>
                <a:r>
                  <a:rPr lang="en-IN" sz="2400" baseline="-25000" dirty="0"/>
                  <a:t>i</a:t>
                </a:r>
                <a:r>
                  <a:rPr lang="en-IN" sz="2400" dirty="0"/>
                  <a:t> </a:t>
                </a:r>
                <a14:m>
                  <m:oMath xmlns:m="http://schemas.openxmlformats.org/officeDocument/2006/math">
                    <m:r>
                      <a:rPr lang="en-IN" sz="240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N" sz="2400" i="1" dirty="0" smtClean="0">
                        <a:latin typeface="Cambria Math" panose="02040503050406030204" pitchFamily="18" charset="0"/>
                      </a:rPr>
                      <m:t>​</m:t>
                    </m:r>
                    <m:d>
                      <m:dPr>
                        <m:ctrlPr>
                          <a:rPr lang="en-IN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40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IN" sz="2400" i="1" dirty="0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IN" sz="2400" i="1" dirty="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IN" sz="2400" dirty="0"/>
                  <a:t>​: Predicted value from history</a:t>
                </a:r>
              </a:p>
              <a:p>
                <a14:m>
                  <m:oMath xmlns:m="http://schemas.openxmlformats.org/officeDocument/2006/math">
                    <m:r>
                      <a:rPr lang="en-IN" sz="2400" i="1" dirty="0">
                        <a:latin typeface="Cambria Math" panose="02040503050406030204" pitchFamily="18" charset="0"/>
                      </a:rPr>
                      <m:t>​​​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sz="2400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dirty="0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p>
                                    <m:r>
                                      <a:rPr lang="en-US" sz="2400" b="0" i="1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d>
                            <m:sSub>
                              <m:sSubPr>
                                <m:ctrlP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num>
                          <m:den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−2</m:t>
                            </m:r>
                          </m:den>
                        </m:f>
                      </m:e>
                    </m:rad>
                    <m:r>
                      <a:rPr lang="en-IN" sz="24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2400" dirty="0"/>
                  <a:t>: Prediction uncertainty</a:t>
                </a:r>
              </a:p>
              <a:p>
                <a:r>
                  <a:rPr lang="en-IN" sz="2400" b="1" dirty="0"/>
                  <a:t>Formula:</a:t>
                </a:r>
                <a:br>
                  <a:rPr lang="en-IN" sz="2400" dirty="0"/>
                </a:br>
                <a14:m>
                  <m:oMath xmlns:m="http://schemas.openxmlformats.org/officeDocument/2006/math">
                    <m:r>
                      <a:rPr lang="en-US" sz="2800" i="1" dirty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800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r>
                          <m:rPr>
                            <m:sty m:val="p"/>
                          </m:rPr>
                          <a:rPr lang="en-US" sz="2800" i="1" dirty="0">
                            <a:latin typeface="Cambria Math" panose="02040503050406030204" pitchFamily="18" charset="0"/>
                          </a:rPr>
                          <m:t>tanh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𝑍𝑖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2800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49E28B06-EF95-45D4-C216-BF6B8B9DCE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2838" y="680206"/>
                <a:ext cx="5772926" cy="44931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effectLst>
                <a:outerShdw blurRad="25400" dir="17880000">
                  <a:srgbClr val="000000">
                    <a:alpha val="46000"/>
                  </a:srgbClr>
                </a:outerShd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9F1610E9-E85D-501A-65AB-34D1A9850AED}"/>
              </a:ext>
            </a:extLst>
          </p:cNvPr>
          <p:cNvSpPr/>
          <p:nvPr/>
        </p:nvSpPr>
        <p:spPr>
          <a:xfrm>
            <a:off x="7474777" y="3731491"/>
            <a:ext cx="2592859" cy="1237673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A2BE069-7973-8FA1-8C63-C102F38F3BAE}"/>
              </a:ext>
            </a:extLst>
          </p:cNvPr>
          <p:cNvSpPr txBox="1">
            <a:spLocks/>
          </p:cNvSpPr>
          <p:nvPr/>
        </p:nvSpPr>
        <p:spPr>
          <a:xfrm>
            <a:off x="323075" y="5359085"/>
            <a:ext cx="11407106" cy="119873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numCol="1" rtlCol="0" anchor="t">
            <a:normAutofit fontScale="85000" lnSpcReduction="2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IN" sz="2400" dirty="0"/>
              <a:t>📌 </a:t>
            </a:r>
            <a:r>
              <a:rPr lang="en-IN" sz="2400" b="1" dirty="0"/>
              <a:t>Note</a:t>
            </a:r>
            <a:r>
              <a:rPr lang="en-IN" sz="2400" dirty="0"/>
              <a:t>:</a:t>
            </a:r>
          </a:p>
          <a:p>
            <a:r>
              <a:rPr lang="el-GR" sz="2400" dirty="0"/>
              <a:t>Θ</a:t>
            </a:r>
            <a:r>
              <a:rPr lang="en-US" sz="2400" dirty="0"/>
              <a:t>: </a:t>
            </a:r>
            <a:r>
              <a:rPr lang="en-IN" sz="2400" dirty="0"/>
              <a:t>is a </a:t>
            </a:r>
            <a:r>
              <a:rPr lang="en-IN" sz="2400" dirty="0" err="1"/>
              <a:t>tunable</a:t>
            </a:r>
            <a:r>
              <a:rPr lang="en-IN" sz="2400" dirty="0"/>
              <a:t> parameter controlling trust sensitivity.</a:t>
            </a:r>
          </a:p>
          <a:p>
            <a:r>
              <a:rPr lang="en-IN" sz="2400" dirty="0"/>
              <a:t>In our case, we use </a:t>
            </a:r>
            <a:r>
              <a:rPr lang="el-GR" sz="2400" dirty="0"/>
              <a:t>θ≈</a:t>
            </a:r>
            <a:r>
              <a:rPr lang="en-IN" sz="2400" dirty="0"/>
              <a:t>ln⁡(3)/2Z to calibrate so tanh(</a:t>
            </a:r>
            <a:r>
              <a:rPr lang="el-GR" sz="2400" dirty="0"/>
              <a:t>θ</a:t>
            </a:r>
            <a:r>
              <a:rPr lang="en-IN" sz="2400" dirty="0"/>
              <a:t>Z) ≈ 0.5 for moderate deviation.</a:t>
            </a:r>
          </a:p>
          <a:p>
            <a:pPr marL="36900" indent="0">
              <a:buFont typeface="Wingdings 2" charset="2"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88770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2F434-F24C-FA2A-6853-88F143890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F9B50-D1A8-82D8-33F1-184B341F3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Node Trust Aggregation &amp; Update</a:t>
            </a:r>
            <a:endParaRPr lang="en-IN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4D7888-DBAB-C7AA-1CC4-4BCB0F15CB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0337" y="781746"/>
                <a:ext cx="11519081" cy="5582109"/>
              </a:xfrm>
            </p:spPr>
            <p:txBody>
              <a:bodyPr numCol="1">
                <a:normAutofit/>
              </a:bodyPr>
              <a:lstStyle/>
              <a:p>
                <a:pPr>
                  <a:buNone/>
                </a:pPr>
                <a:r>
                  <a:rPr lang="en-IN" sz="2400" b="1" u="sng" dirty="0"/>
                  <a:t>Combine Ts and Tt using RMS:</a:t>
                </a:r>
              </a:p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br>
                  <a:rPr lang="en-IN" sz="2000" dirty="0"/>
                </a:br>
                <a:endParaRPr lang="en-IN" sz="2000" dirty="0"/>
              </a:p>
              <a:p>
                <a:pPr>
                  <a:buNone/>
                </a:pPr>
                <a:endParaRPr lang="en-IN" sz="2400" b="1" u="sng" dirty="0"/>
              </a:p>
              <a:p>
                <a:pPr>
                  <a:buNone/>
                </a:pPr>
                <a:r>
                  <a:rPr lang="en-IN" sz="2400" b="1" u="sng" dirty="0"/>
                  <a:t>Update trust over time using exponential decay:</a:t>
                </a:r>
              </a:p>
              <a:p>
                <a:pPr>
                  <a:buNone/>
                </a:pPr>
                <a:endParaRPr lang="en-IN" sz="2400" b="1" u="sng" dirty="0"/>
              </a:p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e>
                        <m:sub>
                          <m:r>
                            <a:rPr lang="en-US" sz="3200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sub>
                      </m:sSub>
                      <m:r>
                        <a:rPr lang="en-US" sz="3200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32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  <m: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32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</a:rPr>
                                    <m:t>𝒆</m:t>
                                  </m:r>
                                </m:e>
                                <m:sup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𝝀</m:t>
                                  </m:r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𝒌</m:t>
                                  </m:r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32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a:rPr lang="en-US" sz="3200" b="1" i="1" smtClean="0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  <m: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3200" b="1" i="1" smtClean="0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3200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2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US" sz="32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3200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  <m:sup>
                              <m:r>
                                <a:rPr lang="en-US" sz="3200" b="1" i="1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  <m:r>
                                <a:rPr lang="en-US" sz="3200" b="1" i="1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3200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3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</a:rPr>
                                    <m:t>𝒆</m:t>
                                  </m:r>
                                </m:e>
                                <m:sup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𝝀</m:t>
                                  </m:r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𝒌</m:t>
                                  </m:r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sz="3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a:rPr lang="en-US" sz="3200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</m:oMath>
                  </m:oMathPara>
                </a14:m>
                <a:endParaRPr lang="en-IN" sz="3200" b="1" dirty="0"/>
              </a:p>
              <a:p>
                <a:pPr>
                  <a:buNone/>
                </a:pPr>
                <a:r>
                  <a:rPr lang="en-IN" sz="2400" b="1" u="sng" dirty="0"/>
                  <a:t>Final Node Trust Score</a:t>
                </a:r>
              </a:p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=1 −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IN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4D7888-DBAB-C7AA-1CC4-4BCB0F15CB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0337" y="781746"/>
                <a:ext cx="11519081" cy="558210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0613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1C4B1-7311-AC8B-2244-331049108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90C32-61DC-F6CC-D3D6-BC4E05122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Flow Level Trust Score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0ED61-C71C-86D1-0BD6-800439F1B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337" y="781746"/>
            <a:ext cx="11519081" cy="5582109"/>
          </a:xfrm>
        </p:spPr>
        <p:txBody>
          <a:bodyPr numCol="1">
            <a:normAutofit/>
          </a:bodyPr>
          <a:lstStyle/>
          <a:p>
            <a:pPr>
              <a:buNone/>
            </a:pPr>
            <a:r>
              <a:rPr lang="en-US" sz="2000" b="1" u="sng" dirty="0"/>
              <a:t>📌 Goal: </a:t>
            </a:r>
            <a:r>
              <a:rPr lang="en-US" dirty="0"/>
              <a:t>Evaluate each individual </a:t>
            </a:r>
            <a:r>
              <a:rPr lang="en-US" b="1" dirty="0"/>
              <a:t>flow's trustworthiness</a:t>
            </a:r>
            <a:r>
              <a:rPr lang="en-US" dirty="0"/>
              <a:t>, rather than relying only on node-level trust</a:t>
            </a:r>
            <a:r>
              <a:rPr lang="en-US" sz="2400" dirty="0"/>
              <a:t>.</a:t>
            </a:r>
          </a:p>
          <a:p>
            <a:pPr>
              <a:buNone/>
            </a:pPr>
            <a:endParaRPr lang="en-IN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61FA65CF-FC22-D309-324C-96C566B7892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42891770"/>
                  </p:ext>
                </p:extLst>
              </p:nvPr>
            </p:nvGraphicFramePr>
            <p:xfrm>
              <a:off x="426442" y="1214052"/>
              <a:ext cx="4151656" cy="342483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037914">
                      <a:extLst>
                        <a:ext uri="{9D8B030D-6E8A-4147-A177-3AD203B41FA5}">
                          <a16:colId xmlns:a16="http://schemas.microsoft.com/office/drawing/2014/main" val="3432398883"/>
                        </a:ext>
                      </a:extLst>
                    </a:gridCol>
                    <a:gridCol w="1037914">
                      <a:extLst>
                        <a:ext uri="{9D8B030D-6E8A-4147-A177-3AD203B41FA5}">
                          <a16:colId xmlns:a16="http://schemas.microsoft.com/office/drawing/2014/main" val="1279043482"/>
                        </a:ext>
                      </a:extLst>
                    </a:gridCol>
                    <a:gridCol w="1037914">
                      <a:extLst>
                        <a:ext uri="{9D8B030D-6E8A-4147-A177-3AD203B41FA5}">
                          <a16:colId xmlns:a16="http://schemas.microsoft.com/office/drawing/2014/main" val="2632245369"/>
                        </a:ext>
                      </a:extLst>
                    </a:gridCol>
                    <a:gridCol w="1037914">
                      <a:extLst>
                        <a:ext uri="{9D8B030D-6E8A-4147-A177-3AD203B41FA5}">
                          <a16:colId xmlns:a16="http://schemas.microsoft.com/office/drawing/2014/main" val="1148861605"/>
                        </a:ext>
                      </a:extLst>
                    </a:gridCol>
                  </a:tblGrid>
                  <a:tr h="68496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Features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Formula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Expected Value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Insight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92926683"/>
                      </a:ext>
                    </a:extLst>
                  </a:tr>
                  <a:tr h="684967">
                    <a:tc>
                      <a:txBody>
                        <a:bodyPr/>
                        <a:lstStyle/>
                        <a:p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IN" sz="12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f1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𝑓</m:t>
                                    </m:r>
                                    <m: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200" b="0" i="1" kern="120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sz="1200" b="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200" b="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en-US" sz="1200" b="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𝑠𝑙𝑜𝑡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l-GR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Δ</m:t>
                                    </m:r>
                                    <m: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+mn-cs"/>
                                      </a:rPr>
                                      <m:t>𝑡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Frequency of Flow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37285037"/>
                      </a:ext>
                    </a:extLst>
                  </a:tr>
                  <a:tr h="68496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12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f2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8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8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sz="8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𝑓</m:t>
                                    </m:r>
                                    <m:r>
                                      <a:rPr lang="en-US" sz="8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800" b="0" i="1" kern="120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8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8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𝑠𝑒𝑛𝑡</m:t>
                                    </m:r>
                                  </m:num>
                                  <m:den>
                                    <m:r>
                                      <a:rPr lang="en-US" sz="8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𝑠𝑒𝑛𝑡</m:t>
                                    </m:r>
                                    <m:r>
                                      <a:rPr lang="en-US" sz="8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r>
                                      <a:rPr lang="en-US" sz="8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𝑟𝑒𝑣𝑒𝑖𝑣𝑒𝑑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IN" sz="8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0.5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Symmetry of packet flow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03071765"/>
                      </a:ext>
                    </a:extLst>
                  </a:tr>
                  <a:tr h="68496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12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f3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Packet size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K3 (node avg)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Size consistency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583175193"/>
                      </a:ext>
                    </a:extLst>
                  </a:tr>
                  <a:tr h="68496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12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f4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𝑓</m:t>
                                    </m:r>
                                    <m: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200" b="0" i="1" kern="120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1200" b="0" i="1" kern="1200" smtClean="0">
                                        <a:ln>
                                          <a:solidFill>
                                            <a:schemeClr val="bg1">
                                              <a:lumMod val="75000"/>
                                              <a:lumOff val="25000"/>
                                              <a:alpha val="10000"/>
                                            </a:schemeClr>
                                          </a:solidFill>
                                        </a:ln>
                                        <a:solidFill>
                                          <a:schemeClr val="tx2"/>
                                        </a:solidFill>
                                        <a:effectLst>
                                          <a:outerShdw blurRad="9525" dist="25400" dir="14640000" algn="tl" rotWithShape="0">
                                            <a:schemeClr val="bg1">
                                              <a:alpha val="30000"/>
                                            </a:schemeClr>
                                          </a:outerShdw>
                                        </a:effectLst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sz="1200" b="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200" b="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US" sz="1200" b="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𝑑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sz="1200" b="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200" b="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US" sz="1200" b="0" i="1" kern="1200" smtClean="0">
                                            <a:ln>
                                              <a:solidFill>
                                                <a:schemeClr val="bg1">
                                                  <a:lumMod val="75000"/>
                                                  <a:lumOff val="25000"/>
                                                  <a:alpha val="10000"/>
                                                </a:schemeClr>
                                              </a:solidFill>
                                            </a:ln>
                                            <a:solidFill>
                                              <a:schemeClr val="tx2"/>
                                            </a:solidFill>
                                            <a:effectLst>
                                              <a:outerShdw blurRad="9525" dist="25400" dir="14640000" algn="tl" rotWithShape="0">
                                                <a:schemeClr val="bg1">
                                                  <a:alpha val="30000"/>
                                                </a:schemeClr>
                                              </a:outerShdw>
                                            </a:effectLst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200" b="0" i="1" kern="1200" smtClean="0">
                                    <a:ln>
                                      <a:solidFill>
                                        <a:schemeClr val="bg1">
                                          <a:lumMod val="75000"/>
                                          <a:lumOff val="25000"/>
                                          <a:alpha val="10000"/>
                                        </a:schemeClr>
                                      </a:solidFill>
                                    </a:ln>
                                    <a:solidFill>
                                      <a:schemeClr val="tx2"/>
                                    </a:solidFill>
                                    <a:effectLst>
                                      <a:outerShdw blurRad="9525" dist="25400" dir="14640000" algn="tl" rotWithShape="0">
                                        <a:schemeClr val="bg1">
                                          <a:alpha val="30000"/>
                                        </a:schemeClr>
                                      </a:outerShdw>
                                    </a:effectLs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𝑇</m:t>
                                </m:r>
                              </m:oMath>
                            </m:oMathPara>
                          </a14:m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-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sz="1200" b="0" i="0" kern="1200" dirty="0" smtClean="0">
                                  <a:ln>
                                    <a:solidFill>
                                      <a:schemeClr val="bg1">
                                        <a:lumMod val="75000"/>
                                        <a:lumOff val="25000"/>
                                        <a:alpha val="10000"/>
                                      </a:schemeClr>
                                    </a:solidFill>
                                  </a:ln>
                                  <a:solidFill>
                                    <a:schemeClr val="tx2"/>
                                  </a:solidFill>
                                  <a:effectLst>
                                    <a:outerShdw blurRad="9525" dist="25400" dir="14640000" algn="tl" rotWithShape="0">
                                      <a:schemeClr val="bg1">
                                        <a:alpha val="3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Flow</m:t>
                              </m:r>
                              <m:r>
                                <a:rPr lang="en-US" sz="1200" b="0" i="0" kern="1200" dirty="0" smtClean="0">
                                  <a:ln>
                                    <a:solidFill>
                                      <a:schemeClr val="bg1">
                                        <a:lumMod val="75000"/>
                                        <a:lumOff val="25000"/>
                                        <a:alpha val="10000"/>
                                      </a:schemeClr>
                                    </a:solidFill>
                                  </a:ln>
                                  <a:solidFill>
                                    <a:schemeClr val="tx2"/>
                                  </a:solidFill>
                                  <a:effectLst>
                                    <a:outerShdw blurRad="9525" dist="25400" dir="14640000" algn="tl" rotWithShape="0">
                                      <a:schemeClr val="bg1">
                                        <a:alpha val="3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kern="1200" dirty="0" smtClean="0">
                                  <a:ln>
                                    <a:solidFill>
                                      <a:schemeClr val="bg1">
                                        <a:lumMod val="75000"/>
                                        <a:lumOff val="25000"/>
                                        <a:alpha val="10000"/>
                                      </a:schemeClr>
                                    </a:solidFill>
                                  </a:ln>
                                  <a:solidFill>
                                    <a:schemeClr val="tx2"/>
                                  </a:solidFill>
                                  <a:effectLst>
                                    <a:outerShdw blurRad="9525" dist="25400" dir="14640000" algn="tl" rotWithShape="0">
                                      <a:schemeClr val="bg1">
                                        <a:alpha val="3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targeting</m:t>
                              </m:r>
                              <m:r>
                                <a:rPr lang="en-US" sz="1200" b="0" i="0" kern="1200" dirty="0" smtClean="0">
                                  <a:ln>
                                    <a:solidFill>
                                      <a:schemeClr val="bg1">
                                        <a:lumMod val="75000"/>
                                        <a:lumOff val="25000"/>
                                        <a:alpha val="10000"/>
                                      </a:schemeClr>
                                    </a:solidFill>
                                  </a:ln>
                                  <a:solidFill>
                                    <a:schemeClr val="tx2"/>
                                  </a:solidFill>
                                  <a:effectLst>
                                    <a:outerShdw blurRad="9525" dist="25400" dir="14640000" algn="tl" rotWithShape="0">
                                      <a:schemeClr val="bg1">
                                        <a:alpha val="3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kern="1200" dirty="0" smtClean="0">
                                  <a:ln>
                                    <a:solidFill>
                                      <a:schemeClr val="bg1">
                                        <a:lumMod val="75000"/>
                                        <a:lumOff val="25000"/>
                                        <a:alpha val="10000"/>
                                      </a:schemeClr>
                                    </a:solidFill>
                                  </a:ln>
                                  <a:solidFill>
                                    <a:schemeClr val="tx2"/>
                                  </a:solidFill>
                                  <a:effectLst>
                                    <a:outerShdw blurRad="9525" dist="25400" dir="14640000" algn="tl" rotWithShape="0">
                                      <a:schemeClr val="bg1">
                                        <a:alpha val="3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Node</m:t>
                              </m:r>
                              <m:r>
                                <a:rPr lang="en-US" sz="1200" b="0" i="0" kern="1200" dirty="0" smtClean="0">
                                  <a:ln>
                                    <a:solidFill>
                                      <a:schemeClr val="bg1">
                                        <a:lumMod val="75000"/>
                                        <a:lumOff val="25000"/>
                                        <a:alpha val="10000"/>
                                      </a:schemeClr>
                                    </a:solidFill>
                                  </a:ln>
                                  <a:solidFill>
                                    <a:schemeClr val="tx2"/>
                                  </a:solidFill>
                                  <a:effectLst>
                                    <a:outerShdw blurRad="9525" dist="25400" dir="14640000" algn="tl" rotWithShape="0">
                                      <a:schemeClr val="bg1">
                                        <a:alpha val="3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 kern="1200" dirty="0" smtClean="0">
                                  <a:ln>
                                    <a:solidFill>
                                      <a:schemeClr val="bg1">
                                        <a:lumMod val="75000"/>
                                        <a:lumOff val="25000"/>
                                        <a:alpha val="10000"/>
                                      </a:schemeClr>
                                    </a:solidFill>
                                  </a:ln>
                                  <a:solidFill>
                                    <a:schemeClr val="tx2"/>
                                  </a:solidFill>
                                  <a:effectLst>
                                    <a:outerShdw blurRad="9525" dist="25400" dir="14640000" algn="tl" rotWithShape="0">
                                      <a:schemeClr val="bg1">
                                        <a:alpha val="30000"/>
                                      </a:scheme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Trust</m:t>
                              </m:r>
                            </m:oMath>
                          </a14:m>
                          <a:r>
                            <a:rPr lang="en-IN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8468374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61FA65CF-FC22-D309-324C-96C566B7892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42891770"/>
                  </p:ext>
                </p:extLst>
              </p:nvPr>
            </p:nvGraphicFramePr>
            <p:xfrm>
              <a:off x="426442" y="1214052"/>
              <a:ext cx="4151656" cy="342483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037914">
                      <a:extLst>
                        <a:ext uri="{9D8B030D-6E8A-4147-A177-3AD203B41FA5}">
                          <a16:colId xmlns:a16="http://schemas.microsoft.com/office/drawing/2014/main" val="3432398883"/>
                        </a:ext>
                      </a:extLst>
                    </a:gridCol>
                    <a:gridCol w="1037914">
                      <a:extLst>
                        <a:ext uri="{9D8B030D-6E8A-4147-A177-3AD203B41FA5}">
                          <a16:colId xmlns:a16="http://schemas.microsoft.com/office/drawing/2014/main" val="1279043482"/>
                        </a:ext>
                      </a:extLst>
                    </a:gridCol>
                    <a:gridCol w="1037914">
                      <a:extLst>
                        <a:ext uri="{9D8B030D-6E8A-4147-A177-3AD203B41FA5}">
                          <a16:colId xmlns:a16="http://schemas.microsoft.com/office/drawing/2014/main" val="2632245369"/>
                        </a:ext>
                      </a:extLst>
                    </a:gridCol>
                    <a:gridCol w="1037914">
                      <a:extLst>
                        <a:ext uri="{9D8B030D-6E8A-4147-A177-3AD203B41FA5}">
                          <a16:colId xmlns:a16="http://schemas.microsoft.com/office/drawing/2014/main" val="1148861605"/>
                        </a:ext>
                      </a:extLst>
                    </a:gridCol>
                  </a:tblGrid>
                  <a:tr h="68496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Features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Formula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Expected Value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Insight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192926683"/>
                      </a:ext>
                    </a:extLst>
                  </a:tr>
                  <a:tr h="684967">
                    <a:tc>
                      <a:txBody>
                        <a:bodyPr/>
                        <a:lstStyle/>
                        <a:p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IN" sz="12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f1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585" t="-100000" r="-200585" b="-3008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Frequency of Flow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37285037"/>
                      </a:ext>
                    </a:extLst>
                  </a:tr>
                  <a:tr h="68496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12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f2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585" t="-201786" r="-200585" b="-2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0.5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Symmetry of packet flow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03071765"/>
                      </a:ext>
                    </a:extLst>
                  </a:tr>
                  <a:tr h="68496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12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f3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Packet size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K3 (node avg)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Size consistency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583175193"/>
                      </a:ext>
                    </a:extLst>
                  </a:tr>
                  <a:tr h="684967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k</a:t>
                          </a:r>
                          <a:r>
                            <a:rPr lang="en-US" sz="1200" kern="1200" baseline="-250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f4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585" t="-402679" r="-200585" b="-26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n-US" sz="1200" kern="1200" dirty="0">
                              <a:ln>
                                <a:solidFill>
                                  <a:schemeClr val="bg1">
                                    <a:lumMod val="75000"/>
                                    <a:lumOff val="25000"/>
                                    <a:alpha val="10000"/>
                                  </a:schemeClr>
                                </a:solidFill>
                              </a:ln>
                              <a:solidFill>
                                <a:schemeClr val="tx2"/>
                              </a:solidFill>
                              <a:effectLst>
                                <a:outerShdw blurRad="9525" dist="25400" dir="14640000" algn="tl" rotWithShape="0">
                                  <a:schemeClr val="bg1">
                                    <a:alpha val="30000"/>
                                  </a:schemeClr>
                                </a:outerShdw>
                              </a:effectLst>
                              <a:latin typeface="+mn-lt"/>
                              <a:ea typeface="+mn-ea"/>
                              <a:cs typeface="+mn-cs"/>
                            </a:rPr>
                            <a:t>-</a:t>
                          </a:r>
                          <a:endParaRPr lang="en-IN" sz="1200" kern="1200" dirty="0">
                            <a:ln>
                              <a:solidFill>
                                <a:schemeClr val="bg1">
                                  <a:lumMod val="75000"/>
                                  <a:lumOff val="25000"/>
                                  <a:alpha val="10000"/>
                                </a:schemeClr>
                              </a:solidFill>
                            </a:ln>
                            <a:solidFill>
                              <a:schemeClr val="tx2"/>
                            </a:solidFill>
                            <a:effectLst>
                              <a:outerShdw blurRad="9525" dist="25400" dir="14640000" algn="tl" rotWithShape="0">
                                <a:schemeClr val="bg1">
                                  <a:alpha val="30000"/>
                                </a:schemeClr>
                              </a:outerShdw>
                            </a:effectLst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00000" t="-402679" r="-1170" b="-267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84683746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A69788-5B64-DD07-FF45-A735FD86D66D}"/>
                  </a:ext>
                </a:extLst>
              </p:cNvPr>
              <p:cNvSpPr txBox="1"/>
              <p:nvPr/>
            </p:nvSpPr>
            <p:spPr>
              <a:xfrm>
                <a:off x="4862004" y="1318639"/>
                <a:ext cx="6094520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:r>
                  <a:rPr lang="en-IN" b="1" dirty="0"/>
                  <a:t>Trust Deviations: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tanh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⁡(</m:t>
                      </m:r>
                      <m:r>
                        <m:rPr>
                          <m:nor/>
                        </m:rPr>
                        <a:rPr lang="el-GR" dirty="0"/>
                        <m:t>θ</m:t>
                      </m:r>
                      <m:r>
                        <m:rPr>
                          <m:nor/>
                        </m:rPr>
                        <a:rPr lang="el-GR" dirty="0"/>
                        <m:t>∣</m:t>
                      </m:r>
                      <m:r>
                        <m:rPr>
                          <m:nor/>
                        </m:rPr>
                        <a:rPr lang="en-US" b="1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k</m:t>
                      </m:r>
                      <m:r>
                        <m:rPr>
                          <m:nor/>
                        </m:rPr>
                        <a:rPr lang="en-IN" b="1" baseline="-250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f</m:t>
                      </m:r>
                      <m:r>
                        <m:rPr>
                          <m:nor/>
                        </m:rPr>
                        <a:rPr lang="en-IN" b="1" baseline="-250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1</m:t>
                      </m:r>
                      <m:r>
                        <m:rPr>
                          <m:nor/>
                        </m:rPr>
                        <a:rPr lang="en-IN" dirty="0"/>
                        <m:t>−1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tanh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⁡(</m:t>
                      </m:r>
                      <m:r>
                        <m:rPr>
                          <m:nor/>
                        </m:rPr>
                        <a:rPr lang="el-GR" dirty="0"/>
                        <m:t>θ</m:t>
                      </m:r>
                      <m:r>
                        <m:rPr>
                          <m:nor/>
                        </m:rPr>
                        <a:rPr lang="el-GR" dirty="0"/>
                        <m:t>∣</m:t>
                      </m:r>
                      <m:r>
                        <m:rPr>
                          <m:nor/>
                        </m:rPr>
                        <a:rPr lang="en-US" b="1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k</m:t>
                      </m:r>
                      <m:r>
                        <m:rPr>
                          <m:nor/>
                        </m:rPr>
                        <a:rPr lang="en-IN" b="1" baseline="-250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f</m:t>
                      </m:r>
                      <m:r>
                        <m:rPr>
                          <m:nor/>
                        </m:rPr>
                        <a:rPr lang="en-US" b="0" i="0" baseline="-25000" dirty="0" smtClean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2</m:t>
                      </m:r>
                      <m:r>
                        <m:rPr>
                          <m:nor/>
                        </m:rPr>
                        <a:rPr lang="en-IN" dirty="0"/>
                        <m:t>−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0.5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tanh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⁡(</m:t>
                      </m:r>
                      <m:r>
                        <m:rPr>
                          <m:nor/>
                        </m:rPr>
                        <a:rPr lang="el-GR" dirty="0"/>
                        <m:t>θ</m:t>
                      </m:r>
                      <m:r>
                        <m:rPr>
                          <m:nor/>
                        </m:rPr>
                        <a:rPr lang="el-GR" dirty="0"/>
                        <m:t>∣</m:t>
                      </m:r>
                      <m:r>
                        <m:rPr>
                          <m:nor/>
                        </m:rPr>
                        <a:rPr lang="en-US" b="1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k</m:t>
                      </m:r>
                      <m:r>
                        <m:rPr>
                          <m:nor/>
                        </m:rPr>
                        <a:rPr lang="en-IN" b="1" baseline="-250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f</m:t>
                      </m:r>
                      <m:r>
                        <m:rPr>
                          <m:nor/>
                        </m:rPr>
                        <a:rPr lang="en-US" b="0" i="0" baseline="-25000" dirty="0" smtClean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3</m:t>
                      </m:r>
                      <m:r>
                        <m:rPr>
                          <m:nor/>
                        </m:rPr>
                        <a:rPr lang="en-IN" dirty="0"/>
                        <m:t>−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1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k</m:t>
                      </m:r>
                      <m:r>
                        <m:rPr>
                          <m:nor/>
                        </m:rPr>
                        <a:rPr lang="en-IN" b="1" baseline="-250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f</m:t>
                      </m:r>
                      <m:r>
                        <m:rPr>
                          <m:nor/>
                        </m:rPr>
                        <a:rPr lang="en-US" b="0" i="0" baseline="-25000" dirty="0" smtClean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</a:rPr>
                        <m:t>4</m:t>
                      </m:r>
                    </m:oMath>
                  </m:oMathPara>
                </a14:m>
                <a:endParaRPr lang="en-IN" dirty="0"/>
              </a:p>
              <a:p>
                <a:endParaRPr lang="en-IN" dirty="0"/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A69788-5B64-DD07-FF45-A735FD86D6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2004" y="1318639"/>
                <a:ext cx="6094520" cy="2031325"/>
              </a:xfrm>
              <a:prstGeom prst="rect">
                <a:avLst/>
              </a:prstGeom>
              <a:blipFill>
                <a:blip r:embed="rId4"/>
                <a:stretch>
                  <a:fillRect l="-901" t="-149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E5AA1F6-5993-0DB8-F8E1-C89D473632E8}"/>
                  </a:ext>
                </a:extLst>
              </p:cNvPr>
              <p:cNvSpPr txBox="1"/>
              <p:nvPr/>
            </p:nvSpPr>
            <p:spPr>
              <a:xfrm>
                <a:off x="4862004" y="3034928"/>
                <a:ext cx="6094520" cy="19192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buNone/>
                  <a:defRPr b="1"/>
                </a:lvl1pPr>
              </a:lstStyle>
              <a:p>
                <a:r>
                  <a:rPr lang="en-IN" dirty="0"/>
                  <a:t>Raw Trust Score per Flow:</a:t>
                </a:r>
              </a:p>
              <a:p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dirty="0">
                        <a:latin typeface="Cambria Math" panose="02040503050406030204" pitchFamily="18" charset="0"/>
                      </a:rPr>
                      <m:t>= 1 −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dirty="0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IN" dirty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sSub>
                              <m:sSubPr>
                                <m:ctrlPr>
                                  <a:rPr lang="en-US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dirty="0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dirty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IN" dirty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sSub>
                              <m:sSubPr>
                                <m:ctrlPr>
                                  <a:rPr lang="en-US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dirty="0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dirty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  <m:r>
                              <a:rPr lang="en-IN" dirty="0">
                                <a:latin typeface="Cambria Math" panose="02040503050406030204" pitchFamily="18" charset="0"/>
                              </a:rPr>
                              <m:t> + </m:t>
                            </m:r>
                            <m:sSub>
                              <m:sSubPr>
                                <m:ctrlPr>
                                  <a:rPr lang="en-US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dirty="0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dirty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en-US" dirty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en-IN" dirty="0"/>
                  <a:t>​​ </a:t>
                </a:r>
              </a:p>
              <a:p>
                <a:endParaRPr lang="en-IN" dirty="0"/>
              </a:p>
              <a:p>
                <a:endParaRPr lang="en-IN" dirty="0"/>
              </a:p>
              <a:p>
                <a:r>
                  <a:rPr lang="en-IN" dirty="0"/>
                  <a:t>Lower F→ more suspicious</a:t>
                </a:r>
              </a:p>
              <a:p>
                <a:r>
                  <a:rPr lang="en-IN" dirty="0"/>
                  <a:t>Implements adaptive flow-level detection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E5AA1F6-5993-0DB8-F8E1-C89D473632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2004" y="3034928"/>
                <a:ext cx="6094520" cy="1919243"/>
              </a:xfrm>
              <a:prstGeom prst="rect">
                <a:avLst/>
              </a:prstGeom>
              <a:blipFill>
                <a:blip r:embed="rId5"/>
                <a:stretch>
                  <a:fillRect l="-901" t="-1905" b="-254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FA8E8A2-D17C-EE7D-1FCB-81FD7DACE180}"/>
                  </a:ext>
                </a:extLst>
              </p:cNvPr>
              <p:cNvSpPr txBox="1"/>
              <p:nvPr/>
            </p:nvSpPr>
            <p:spPr>
              <a:xfrm>
                <a:off x="232245" y="4906476"/>
                <a:ext cx="11739418" cy="17611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buNone/>
                </a:pPr>
                <a:r>
                  <a:rPr lang="en-IN" b="1" dirty="0"/>
                  <a:t>Fusion with Node Trust:</a:t>
                </a:r>
              </a:p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</m:t>
                      </m:r>
                    </m:oMath>
                  </m:oMathPara>
                </a14:m>
                <a:endParaRPr lang="en-IN" dirty="0"/>
              </a:p>
              <a:p>
                <a:pPr>
                  <a:buNone/>
                </a:pPr>
                <a:r>
                  <a:rPr lang="en-IN" dirty="0"/>
                  <a:t> Where: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IN" dirty="0" err="1"/>
                  <a:t>T’</a:t>
                </a:r>
                <a:r>
                  <a:rPr lang="en-IN" baseline="-25000" dirty="0" err="1"/>
                  <a:t>k</a:t>
                </a:r>
                <a:r>
                  <a:rPr lang="en-IN" baseline="-25000" dirty="0"/>
                  <a:t> </a:t>
                </a:r>
                <a:r>
                  <a:rPr lang="en-IN" dirty="0"/>
                  <a:t>​: node trust, F: raw flow trust </a:t>
                </a:r>
                <a:r>
                  <a:rPr lang="en-IN" dirty="0" err="1"/>
                  <a:t>v</a:t>
                </a:r>
                <a:r>
                  <a:rPr lang="en-IN" baseline="-25000" dirty="0" err="1"/>
                  <a:t>t</a:t>
                </a:r>
                <a:r>
                  <a:rPr lang="en-IN" baseline="-25000" dirty="0"/>
                  <a:t>,</a:t>
                </a:r>
                <a:r>
                  <a:rPr lang="en-IN" dirty="0"/>
                  <a:t> </a:t>
                </a:r>
                <a:r>
                  <a:rPr lang="en-IN" dirty="0" err="1"/>
                  <a:t>v</a:t>
                </a:r>
                <a:r>
                  <a:rPr lang="en-IN" baseline="-25000" dirty="0" err="1"/>
                  <a:t>f</a:t>
                </a:r>
                <a:r>
                  <a:rPr lang="en-IN" baseline="-25000" dirty="0"/>
                  <a:t>   </a:t>
                </a:r>
                <a:r>
                  <a:rPr lang="en-IN" dirty="0"/>
                  <a:t>​: variances of trust scores</a:t>
                </a:r>
              </a:p>
              <a:p>
                <a:r>
                  <a:rPr lang="en-IN" b="1" dirty="0"/>
                  <a:t>Purpose</a:t>
                </a:r>
                <a:r>
                  <a:rPr lang="en-IN" dirty="0"/>
                  <a:t>: Combines historical node trust with real-time flow behaviour.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FA8E8A2-D17C-EE7D-1FCB-81FD7DACE1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245" y="4906476"/>
                <a:ext cx="11739418" cy="1761123"/>
              </a:xfrm>
              <a:prstGeom prst="rect">
                <a:avLst/>
              </a:prstGeom>
              <a:blipFill>
                <a:blip r:embed="rId6"/>
                <a:stretch>
                  <a:fillRect l="-415" t="-2076" b="-449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2667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B387DD-CE70-5A68-C65B-129AF42AA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A93DB-499A-5118-C2C7-7FE9CA362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Random Forest Classification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BB5D1-10CF-D643-F2EA-F7027191C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400" b="1" u="sng" dirty="0"/>
              <a:t>Input Features:</a:t>
            </a:r>
          </a:p>
          <a:p>
            <a:r>
              <a:rPr lang="en-IN" sz="2400" dirty="0"/>
              <a:t>k1–k4</a:t>
            </a:r>
          </a:p>
          <a:p>
            <a:r>
              <a:rPr lang="en-IN" sz="2400" dirty="0"/>
              <a:t>Node Trust (T</a:t>
            </a:r>
            <a:r>
              <a:rPr lang="en-IN" sz="2400" baseline="-25000" dirty="0"/>
              <a:t>k</a:t>
            </a:r>
            <a:r>
              <a:rPr lang="en-IN" sz="2400" dirty="0"/>
              <a:t>)</a:t>
            </a:r>
          </a:p>
          <a:p>
            <a:r>
              <a:rPr lang="en-IN" sz="2400" dirty="0"/>
              <a:t>TF</a:t>
            </a:r>
          </a:p>
          <a:p>
            <a:pPr marL="36900" indent="0">
              <a:buNone/>
            </a:pPr>
            <a:endParaRPr lang="en-IN" sz="2400" dirty="0"/>
          </a:p>
          <a:p>
            <a:pPr>
              <a:buNone/>
            </a:pPr>
            <a:r>
              <a:rPr lang="en-IN" sz="2400" b="1" u="sng" dirty="0"/>
              <a:t>Classifier</a:t>
            </a:r>
            <a:r>
              <a:rPr lang="en-IN" sz="2400" u="sng" dirty="0"/>
              <a:t>:</a:t>
            </a:r>
          </a:p>
          <a:p>
            <a:r>
              <a:rPr lang="en-IN" sz="2400" dirty="0"/>
              <a:t>Random Forest (200 trees, depth=20, balanced classes)</a:t>
            </a:r>
          </a:p>
          <a:p>
            <a:r>
              <a:rPr lang="en-IN" sz="2400" dirty="0"/>
              <a:t>Dataset balanced via </a:t>
            </a:r>
            <a:r>
              <a:rPr lang="en-IN" sz="2400" b="1" dirty="0" err="1"/>
              <a:t>undersampling</a:t>
            </a:r>
            <a:endParaRPr lang="en-IN" sz="2400" b="1" dirty="0"/>
          </a:p>
          <a:p>
            <a:pPr marL="36900" indent="0">
              <a:buNone/>
            </a:pPr>
            <a:endParaRPr lang="en-IN" sz="2400" dirty="0"/>
          </a:p>
          <a:p>
            <a:pPr marL="36900" indent="0">
              <a:buNone/>
            </a:pPr>
            <a:r>
              <a:rPr lang="en-IN" sz="2400" dirty="0"/>
              <a:t>📌Predicts: </a:t>
            </a:r>
            <a:r>
              <a:rPr lang="en-IN" sz="2400" b="1" dirty="0"/>
              <a:t>Benign (0)</a:t>
            </a:r>
            <a:r>
              <a:rPr lang="en-IN" sz="2400" dirty="0"/>
              <a:t> or </a:t>
            </a:r>
            <a:r>
              <a:rPr lang="en-IN" sz="2400" b="1" dirty="0"/>
              <a:t>Attack (1</a:t>
            </a:r>
            <a:r>
              <a:rPr lang="en-IN" sz="2000" b="1" dirty="0"/>
              <a:t>)</a:t>
            </a:r>
            <a:br>
              <a:rPr lang="en-IN" sz="2000" dirty="0"/>
            </a:b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374439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967612-2C91-573D-05E5-64D55A883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EC535-4C24-0325-DFC5-12C8B235E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Data Summary &amp; Performance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8E5DD-3993-22C7-0BA3-99FFE8614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1" y="1010445"/>
            <a:ext cx="5485758" cy="545490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b="1" u="sng" dirty="0"/>
              <a:t>Evaluation Setup:</a:t>
            </a:r>
            <a:endParaRPr lang="en-US" sz="2800" u="sng" dirty="0"/>
          </a:p>
          <a:p>
            <a:r>
              <a:rPr lang="en-US" sz="2400" dirty="0"/>
              <a:t>Split: </a:t>
            </a:r>
            <a:r>
              <a:rPr lang="en-US" sz="2400" b="1" dirty="0"/>
              <a:t>Node-based</a:t>
            </a:r>
            <a:r>
              <a:rPr lang="en-US" sz="2400" dirty="0"/>
              <a:t> (70% train / 30% test)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b="1" dirty="0" err="1"/>
              <a:t>Undersampling</a:t>
            </a:r>
            <a:r>
              <a:rPr lang="en-US" sz="2400" dirty="0"/>
              <a:t> applied to balance classes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Classifier: </a:t>
            </a:r>
            <a:r>
              <a:rPr lang="en-US" sz="2400" b="1" dirty="0"/>
              <a:t>Random Forest</a:t>
            </a:r>
            <a:endParaRPr lang="en-US" sz="2400" dirty="0"/>
          </a:p>
          <a:p>
            <a:pPr marL="457200" lvl="1" indent="0">
              <a:buNone/>
            </a:pPr>
            <a:r>
              <a:rPr lang="en-US" sz="2400" dirty="0"/>
              <a:t>200 trees, max depth 20, balanced class weight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08FB4A6-3E0E-DDCA-40DA-A4D07D855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2011837"/>
              </p:ext>
            </p:extLst>
          </p:nvPr>
        </p:nvGraphicFramePr>
        <p:xfrm>
          <a:off x="860566" y="1191599"/>
          <a:ext cx="4772484" cy="2377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86242">
                  <a:extLst>
                    <a:ext uri="{9D8B030D-6E8A-4147-A177-3AD203B41FA5}">
                      <a16:colId xmlns:a16="http://schemas.microsoft.com/office/drawing/2014/main" val="3432398883"/>
                    </a:ext>
                  </a:extLst>
                </a:gridCol>
                <a:gridCol w="2386242">
                  <a:extLst>
                    <a:ext uri="{9D8B030D-6E8A-4147-A177-3AD203B41FA5}">
                      <a16:colId xmlns:a16="http://schemas.microsoft.com/office/drawing/2014/main" val="1279043482"/>
                    </a:ext>
                  </a:extLst>
                </a:gridCol>
              </a:tblGrid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b="1" u="sng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Metric </a:t>
                      </a:r>
                      <a:endParaRPr lang="en-IN" sz="2000" b="1" u="sng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1" u="sng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Value</a:t>
                      </a:r>
                      <a:endParaRPr lang="en-IN" sz="2000" b="1" u="sng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926683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r>
                        <a:rPr lang="en-IN" sz="2000" kern="1200" dirty="0" err="1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otal</a:t>
                      </a:r>
                      <a:r>
                        <a:rPr lang="en-IN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 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36,59,470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285037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Source Node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21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3071765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baseline="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Time Slots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175193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Benign Flow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17,32,862 (47.35%)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683746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Attack Flow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19,26,608 (52.65%)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46481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F64D8B2-5163-D75F-1FF1-CEE2A926CD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4262042"/>
              </p:ext>
            </p:extLst>
          </p:nvPr>
        </p:nvGraphicFramePr>
        <p:xfrm>
          <a:off x="860566" y="3691667"/>
          <a:ext cx="4772484" cy="2773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86242">
                  <a:extLst>
                    <a:ext uri="{9D8B030D-6E8A-4147-A177-3AD203B41FA5}">
                      <a16:colId xmlns:a16="http://schemas.microsoft.com/office/drawing/2014/main" val="3432398883"/>
                    </a:ext>
                  </a:extLst>
                </a:gridCol>
                <a:gridCol w="2386242">
                  <a:extLst>
                    <a:ext uri="{9D8B030D-6E8A-4147-A177-3AD203B41FA5}">
                      <a16:colId xmlns:a16="http://schemas.microsoft.com/office/drawing/2014/main" val="1279043482"/>
                    </a:ext>
                  </a:extLst>
                </a:gridCol>
              </a:tblGrid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b="1" u="sng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Metric </a:t>
                      </a:r>
                      <a:endParaRPr lang="en-IN" sz="2000" b="1" u="sng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1" u="sng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Result</a:t>
                      </a:r>
                      <a:endParaRPr lang="en-IN" sz="2000" b="1" u="sng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926683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99.90%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285037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Precision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100% (Attack)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3071765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baseline="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Recall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99.97% (Attack)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175193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F1-Score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99.98%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862562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ROC AUC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99.90%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683746"/>
                  </a:ext>
                </a:extLst>
              </a:tr>
              <a:tr h="371462"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PR AUC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kern="1200" dirty="0">
                          <a:ln>
                            <a:solidFill>
                              <a:schemeClr val="bg1">
                                <a:lumMod val="75000"/>
                                <a:lumOff val="25000"/>
                                <a:alpha val="1000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effectLst>
                            <a:outerShdw blurRad="9525" dist="25400" dir="14640000" algn="tl" rotWithShape="0">
                              <a:schemeClr val="bg1">
                                <a:alpha val="30000"/>
                              </a:scheme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99.90%</a:t>
                      </a:r>
                      <a:endParaRPr lang="en-IN" sz="2000" kern="1200" dirty="0">
                        <a:ln>
                          <a:solidFill>
                            <a:schemeClr val="bg1">
                              <a:lumMod val="75000"/>
                              <a:lumOff val="25000"/>
                              <a:alpha val="10000"/>
                            </a:schemeClr>
                          </a:solidFill>
                        </a:ln>
                        <a:solidFill>
                          <a:schemeClr val="tx2"/>
                        </a:solidFill>
                        <a:effectLst>
                          <a:outerShdw blurRad="9525" dist="25400" dir="14640000" algn="tl" rotWithShape="0">
                            <a:schemeClr val="bg1">
                              <a:alpha val="30000"/>
                            </a:scheme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464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9468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75BDE-F400-EA0F-0590-44289A525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INTRODUCTION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21F47-412A-B55D-6B74-FDB2433D0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 numCol="2">
            <a:normAutofit/>
          </a:bodyPr>
          <a:lstStyle/>
          <a:p>
            <a:pPr marL="36900" indent="0">
              <a:buNone/>
            </a:pPr>
            <a:r>
              <a:rPr lang="en-US" sz="2800" b="1" u="sng" dirty="0"/>
              <a:t>6G and IOT Landscape:</a:t>
            </a:r>
          </a:p>
          <a:p>
            <a:r>
              <a:rPr lang="en-US" sz="2400" dirty="0"/>
              <a:t>6G connects billions of IoT devices via space-air-ground networks.</a:t>
            </a:r>
          </a:p>
          <a:p>
            <a:r>
              <a:rPr lang="en-US" sz="2400" dirty="0"/>
              <a:t>This massive scale introduces serious security challenges.</a:t>
            </a:r>
          </a:p>
          <a:p>
            <a:pPr marL="36900" indent="0">
              <a:buNone/>
            </a:pPr>
            <a:r>
              <a:rPr lang="en-US" sz="2800" b="1" u="sng" dirty="0"/>
              <a:t>Rise of DDoS Attacks</a:t>
            </a:r>
          </a:p>
          <a:p>
            <a:r>
              <a:rPr lang="en-US" sz="2000" dirty="0"/>
              <a:t>IoT devices are poorly secured and easily hijacked.</a:t>
            </a:r>
          </a:p>
          <a:p>
            <a:r>
              <a:rPr lang="en-US" sz="2000" dirty="0"/>
              <a:t>DDoS attacks from compromised IoT devices now dominate internet traffic.</a:t>
            </a:r>
          </a:p>
        </p:txBody>
      </p:sp>
      <p:pic>
        <p:nvPicPr>
          <p:cNvPr id="1041" name="Picture 17" descr="Generated image">
            <a:extLst>
              <a:ext uri="{FF2B5EF4-FFF2-40B4-BE49-F238E27FC236}">
                <a16:creationId xmlns:a16="http://schemas.microsoft.com/office/drawing/2014/main" id="{4978D3B2-71B9-E9CE-C49E-374B0AC70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2153" y="795528"/>
            <a:ext cx="3607497" cy="541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1967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09AAD9-FDE9-DEA7-B077-58C423433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A3D61-E380-D184-CD9A-35596A04B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Data Summary &amp; Performance</a:t>
            </a:r>
            <a:endParaRPr lang="en-IN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5E9F27-0DB5-3911-48F3-75BBF8431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899" y="795528"/>
            <a:ext cx="3545150" cy="26588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04D4EB-6054-53FF-5E55-4CBDD04F1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5619" y="795528"/>
            <a:ext cx="3545151" cy="26588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326B16-709F-56EF-600E-4F3FADF30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964" y="795528"/>
            <a:ext cx="3545150" cy="26588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07306A-C1AD-685E-3B95-C559F8FAAB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507" y="3597677"/>
            <a:ext cx="3545150" cy="265886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4BC302A-0CB1-154F-6862-C17DFB0E5A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5495" y="3610993"/>
            <a:ext cx="3545150" cy="265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942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2A3DF-407A-EA9B-D916-77D22DAA2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69B49-2664-21ED-C541-02A2FC876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Conclusions</a:t>
            </a:r>
            <a:endParaRPr lang="en-IN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F4AED0-3CFD-3F3E-E1B4-F73692F67D35}"/>
              </a:ext>
            </a:extLst>
          </p:cNvPr>
          <p:cNvSpPr txBox="1"/>
          <p:nvPr/>
        </p:nvSpPr>
        <p:spPr>
          <a:xfrm>
            <a:off x="135385" y="518972"/>
            <a:ext cx="11876102" cy="57985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Wingdings 2" charset="2"/>
              <a:buNone/>
              <a:tabLst/>
              <a:defRPr/>
            </a:pPr>
            <a:r>
              <a:rPr kumimoji="0" lang="en-IN" sz="2800" b="1" i="0" u="sng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Key Takeaways:</a:t>
            </a:r>
          </a:p>
          <a:p>
            <a:pPr marL="3798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A trust-based DDoS detection system was implemented for 6G IoT networks.</a:t>
            </a:r>
          </a:p>
          <a:p>
            <a:pPr marL="3798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Combines spatial-temporal </a:t>
            </a:r>
            <a:r>
              <a:rPr kumimoji="0" lang="en-IN" sz="2400" i="0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behavior</a:t>
            </a: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 analysis with Random Forest classification.</a:t>
            </a:r>
          </a:p>
          <a:p>
            <a:pPr marL="3798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Achieved 99.98% accuracy, with excellent precision, recall, and robustness.</a:t>
            </a:r>
          </a:p>
          <a:p>
            <a:pPr marL="3798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Detects attacks even from previously unseen nodes or patterns.</a:t>
            </a:r>
          </a:p>
          <a:p>
            <a:pPr marL="3798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The model is lightweight, scalable, and ideal for edge deployment.</a:t>
            </a:r>
          </a:p>
          <a:p>
            <a:pPr marL="342900" marR="0" lvl="0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Wingdings 2" charset="2"/>
              <a:buNone/>
              <a:tabLst/>
              <a:defRPr/>
            </a:pPr>
            <a:r>
              <a:rPr kumimoji="0" lang="en-IN" sz="2800" b="1" i="0" u="sng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Future Enhancements:</a:t>
            </a:r>
          </a:p>
          <a:p>
            <a:pPr marL="3798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Real-time deployment on live IoT gateways and testbeds.</a:t>
            </a:r>
          </a:p>
          <a:p>
            <a:pPr marL="3798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Explore adaptive ML models (e.g., </a:t>
            </a:r>
            <a:r>
              <a:rPr kumimoji="0" lang="en-IN" sz="2400" i="0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XGBoost</a:t>
            </a: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, Online Learning).</a:t>
            </a:r>
          </a:p>
          <a:p>
            <a:pPr marL="3798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Incorporate enhanced clustering techniques for better peer grouping.</a:t>
            </a:r>
          </a:p>
          <a:p>
            <a:pPr marL="3798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400" i="0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Integrate with blockchain or federated learning for distributed trust management.</a:t>
            </a:r>
            <a:endParaRPr kumimoji="0" lang="en-IN" sz="2000" i="0" strike="noStrike" kern="1200" cap="none" spc="0" normalizeH="0" baseline="0" noProof="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solidFill>
                <a:srgbClr val="DADADA"/>
              </a:solidFill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Calisto MT" panose="020406030505050303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8994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041841-7551-FCAE-F896-63CA58876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8189E-F140-6ED8-4C5F-1A49ADAE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References</a:t>
            </a:r>
            <a:endParaRPr lang="en-IN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1AA2C2-7A54-BA43-AECA-42ED74CC65BE}"/>
              </a:ext>
            </a:extLst>
          </p:cNvPr>
          <p:cNvSpPr txBox="1"/>
          <p:nvPr/>
        </p:nvSpPr>
        <p:spPr>
          <a:xfrm>
            <a:off x="334392" y="795528"/>
            <a:ext cx="11523215" cy="4019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Wingdings 2" charset="2"/>
              <a:buChar char="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Yinglun</a:t>
            </a: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 Ma, Xu Chen, Wei Feng, Ning </a:t>
            </a:r>
            <a:r>
              <a:rPr kumimoji="0" lang="en-US" sz="2400" b="0" i="0" u="none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Ge,"DDoS</a:t>
            </a: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 Detection for 6G Internet of Things: Spatial-Temporal Trust Model and New </a:t>
            </a:r>
            <a:r>
              <a:rPr kumimoji="0" lang="en-US" sz="2400" b="0" i="0" u="none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Architecture,"China</a:t>
            </a: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 Communications, May 2022.</a:t>
            </a:r>
          </a:p>
          <a:p>
            <a:pPr marL="36900"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solidFill>
                <a:srgbClr val="DADADA"/>
              </a:solidFill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Calisto MT" panose="02040603050505030304"/>
              <a:ea typeface="+mn-ea"/>
              <a:cs typeface="+mn-cs"/>
            </a:endParaRPr>
          </a:p>
          <a:p>
            <a:pPr marL="342900" marR="0" lvl="0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Wingdings 2" charset="2"/>
              <a:buChar char="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M. </a:t>
            </a:r>
            <a:r>
              <a:rPr kumimoji="0" lang="en-US" sz="2400" b="0" i="0" u="none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Badugu</a:t>
            </a: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, N. L. </a:t>
            </a:r>
            <a:r>
              <a:rPr kumimoji="0" lang="en-US" sz="2400" b="0" i="0" u="none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Pusukuri</a:t>
            </a: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, et </a:t>
            </a:r>
            <a:r>
              <a:rPr kumimoji="0" lang="en-US" sz="2400" b="0" i="0" u="none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al.,"A</a:t>
            </a: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 Novel DDoS Detection Mechanism: Trust Based </a:t>
            </a:r>
            <a:r>
              <a:rPr kumimoji="0" lang="en-US" sz="2400" b="0" i="0" u="none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Approach,"IEEE</a:t>
            </a: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 ICECCT, 2019.</a:t>
            </a:r>
          </a:p>
          <a:p>
            <a:pPr marL="36900" marR="0" lvl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solidFill>
                <a:srgbClr val="DADADA"/>
              </a:solidFill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  <a:uLnTx/>
              <a:uFillTx/>
              <a:latin typeface="Calisto MT" panose="02040603050505030304"/>
              <a:ea typeface="+mn-ea"/>
              <a:cs typeface="+mn-cs"/>
            </a:endParaRPr>
          </a:p>
          <a:p>
            <a:pPr marL="342900" marR="0" lvl="0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Wingdings 2" charset="2"/>
              <a:buChar char="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R. Doshi, N. Apthorpe, et </a:t>
            </a:r>
            <a:r>
              <a:rPr kumimoji="0" lang="en-US" sz="2400" b="0" i="0" u="none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al.,"Machine</a:t>
            </a: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 Learning DDoS Detection for Consumer IoT </a:t>
            </a:r>
            <a:r>
              <a:rPr kumimoji="0" lang="en-US" sz="2400" b="0" i="0" u="none" strike="noStrike" kern="1200" cap="none" spc="0" normalizeH="0" baseline="0" noProof="0" dirty="0" err="1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Devices,"IEEE</a:t>
            </a:r>
            <a:r>
              <a:rPr kumimoji="0" lang="en-US" sz="24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DADADA"/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n-ea"/>
                <a:cs typeface="+mn-cs"/>
              </a:rPr>
              <a:t> Security and Privacy Workshops (SPW), 2018.</a:t>
            </a:r>
          </a:p>
        </p:txBody>
      </p:sp>
    </p:spTree>
    <p:extLst>
      <p:ext uri="{BB962C8B-B14F-4D97-AF65-F5344CB8AC3E}">
        <p14:creationId xmlns:p14="http://schemas.microsoft.com/office/powerpoint/2010/main" val="3673917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570BE-9C6E-E1EC-6985-5B502B87E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667CF-232D-55E9-CB96-5C2C01003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INTRODUCTION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6F4C-3919-E2D3-FAC2-E2D4B45C7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800" b="1" u="sng" dirty="0"/>
              <a:t>DDoS Definition:</a:t>
            </a:r>
            <a:br>
              <a:rPr lang="en-US" sz="2400" dirty="0"/>
            </a:br>
            <a:r>
              <a:rPr lang="en-US" sz="2400" dirty="0"/>
              <a:t>Distributed denial of service (DDoS) attacks are attacks intended to manipulate many infected devices (bots) to send attack traffic to the target and deprive the target’s service ability.</a:t>
            </a:r>
          </a:p>
          <a:p>
            <a:pPr marL="36900" indent="0">
              <a:buNone/>
            </a:pPr>
            <a:endParaRPr lang="en-IN" sz="2400" dirty="0"/>
          </a:p>
          <a:p>
            <a:pPr marL="36900" indent="0">
              <a:buNone/>
            </a:pPr>
            <a:r>
              <a:rPr lang="en-US" sz="2800" b="1" u="sng" dirty="0"/>
              <a:t>IoT Devices in DDoS:</a:t>
            </a:r>
          </a:p>
          <a:p>
            <a:r>
              <a:rPr lang="en-US" sz="2400" dirty="0"/>
              <a:t>Most IoT devices lack strong security, making them easy to hijack and control as bots.</a:t>
            </a:r>
          </a:p>
          <a:p>
            <a:r>
              <a:rPr lang="en-US" sz="2400" dirty="0"/>
              <a:t>Many IoT devices lack proper security and are poorly managed.</a:t>
            </a:r>
          </a:p>
          <a:p>
            <a:r>
              <a:rPr lang="en-US" sz="2400" dirty="0"/>
              <a:t>Easily compromised and used as bots for launching DDoS attacks.</a:t>
            </a:r>
          </a:p>
          <a:p>
            <a:r>
              <a:rPr lang="en-US" sz="2400" dirty="0"/>
              <a:t>Compromised IoT devices have become the primary source of DDoS traffic.</a:t>
            </a:r>
          </a:p>
        </p:txBody>
      </p:sp>
    </p:spTree>
    <p:extLst>
      <p:ext uri="{BB962C8B-B14F-4D97-AF65-F5344CB8AC3E}">
        <p14:creationId xmlns:p14="http://schemas.microsoft.com/office/powerpoint/2010/main" val="606343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79622-0A21-B68A-E93E-B13835B7C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638C3-2DC9-457C-B9E1-A73687D2B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INTRODUCTION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622AE-0EA0-1612-012A-B94239C17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800" b="1" u="sng" dirty="0"/>
              <a:t>Detection Challenge in 6G IOT:</a:t>
            </a:r>
            <a:br>
              <a:rPr lang="en-US" sz="2400" dirty="0"/>
            </a:br>
            <a:endParaRPr lang="en-US" sz="2400" dirty="0"/>
          </a:p>
          <a:p>
            <a:r>
              <a:rPr lang="en-IN" sz="2400" dirty="0"/>
              <a:t>Traditional detection methods rely on fixed </a:t>
            </a:r>
            <a:r>
              <a:rPr lang="en-IN" sz="2400" dirty="0" err="1"/>
              <a:t>behavior</a:t>
            </a:r>
            <a:r>
              <a:rPr lang="en-IN" sz="2400" dirty="0"/>
              <a:t> models and struggle with IoT variability.</a:t>
            </a:r>
          </a:p>
          <a:p>
            <a:pPr marL="36900" indent="0">
              <a:buNone/>
            </a:pPr>
            <a:endParaRPr lang="en-IN" sz="2400" dirty="0"/>
          </a:p>
          <a:p>
            <a:r>
              <a:rPr lang="en-IN" sz="2400" dirty="0"/>
              <a:t>6G IoT networks face high dynamics, wide-area device distribution, and traffic heterogeneity.</a:t>
            </a:r>
          </a:p>
          <a:p>
            <a:pPr marL="36900" indent="0">
              <a:buNone/>
            </a:pPr>
            <a:endParaRPr lang="en-IN" sz="2400" dirty="0"/>
          </a:p>
          <a:p>
            <a:r>
              <a:rPr lang="en-IN" sz="2400" dirty="0"/>
              <a:t>Standard ML-based approaches are ineffective in such unpredictable environments.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03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F7BCB-F5A4-BDA8-769C-A76AB6C4AC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C2446-83F3-E157-250D-B9B3DEC3B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INTRODUCTION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29B75-D015-7557-4CDE-244179004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800" b="1" u="sng" dirty="0"/>
              <a:t>Why Trust Management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Trust models evaluate device behavior based on past communication patterns.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Originally used in ad hoc networks for bot detection with strong accuracy.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IoT devices show simple, unique patterns—making them suitable for trust-based evaluation.</a:t>
            </a:r>
          </a:p>
        </p:txBody>
      </p:sp>
    </p:spTree>
    <p:extLst>
      <p:ext uri="{BB962C8B-B14F-4D97-AF65-F5344CB8AC3E}">
        <p14:creationId xmlns:p14="http://schemas.microsoft.com/office/powerpoint/2010/main" val="3946605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B67B2-C878-4F3E-2DB7-9B4EB8CED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2EA87-9D9E-7025-9BB8-193EC714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INTRODUCTION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4D362-FFEB-C94F-7432-D9C5887C8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r>
              <a:rPr lang="en-US" sz="2400" dirty="0"/>
              <a:t>We design a lightweight DDoS detection system for 6G IoT using trust-based behavior analysis.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The system computes </a:t>
            </a:r>
            <a:r>
              <a:rPr lang="en-US" sz="2400" b="1" u="sng" dirty="0"/>
              <a:t>spatial and temporal trust values </a:t>
            </a:r>
            <a:r>
              <a:rPr lang="en-US" sz="2400" dirty="0"/>
              <a:t>for each IoT node based on 4 key features.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These trust values, along with flow-level metrics, are used as input to a </a:t>
            </a:r>
            <a:r>
              <a:rPr lang="en-US" sz="2400" b="1" u="sng" dirty="0"/>
              <a:t>Random Forest classifier for final detection.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Combines real-time trust modeling with machine learning to improve detection accuracy and efficiency.</a:t>
            </a:r>
          </a:p>
        </p:txBody>
      </p:sp>
    </p:spTree>
    <p:extLst>
      <p:ext uri="{BB962C8B-B14F-4D97-AF65-F5344CB8AC3E}">
        <p14:creationId xmlns:p14="http://schemas.microsoft.com/office/powerpoint/2010/main" val="3916552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03839-D912-3531-E7F1-3452A1CB4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072C5-A04A-2FD0-46B1-BA9795510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Problem Statement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3FEA7-01AC-E668-B1FF-9A3A4E522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sz="2400" dirty="0"/>
              <a:t>Existing DDoS detection techniques either:  </a:t>
            </a:r>
          </a:p>
          <a:p>
            <a:pPr marL="36900" indent="0">
              <a:buNone/>
            </a:pPr>
            <a:r>
              <a:rPr lang="en-US" sz="2400" dirty="0"/>
              <a:t>-Fail under 6G traffic diversity,  </a:t>
            </a:r>
          </a:p>
          <a:p>
            <a:pPr marL="36900" indent="0">
              <a:buNone/>
            </a:pPr>
            <a:r>
              <a:rPr lang="en-US" sz="2400" dirty="0"/>
              <a:t>-Or require too much computational power.</a:t>
            </a:r>
          </a:p>
          <a:p>
            <a:endParaRPr lang="en-US" sz="2400" dirty="0"/>
          </a:p>
          <a:p>
            <a:r>
              <a:rPr lang="en-US" sz="2400" dirty="0"/>
              <a:t>There is very tough to find solution that balances accuracy, adaptability, and edge efficiency for DDoS detection in 6G IoT.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6G IoT needs a detection method that’s fast, adaptive, and lightweight — without sacrificing accuracy.</a:t>
            </a:r>
          </a:p>
        </p:txBody>
      </p:sp>
    </p:spTree>
    <p:extLst>
      <p:ext uri="{BB962C8B-B14F-4D97-AF65-F5344CB8AC3E}">
        <p14:creationId xmlns:p14="http://schemas.microsoft.com/office/powerpoint/2010/main" val="1225328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32013-0C46-6C4D-91CE-3E4EA2EAC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0DE57-350D-53F1-40ED-7CB1CE692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Problem Statement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35EDB-6F12-56D0-17A6-507C38FA5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r>
              <a:rPr lang="en-US" sz="2400" dirty="0"/>
              <a:t>Build a trust-driven DDoS detection method tailored for 6G IoT.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Ensure it works without pre-labeled data and scales across millions of IoT nodes.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Validate the model through real feature extraction, training, and attack detection experiments.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r>
              <a:rPr lang="en-US" sz="2400" b="1" dirty="0"/>
              <a:t>Our goal: An intelligent, real-time DDoS detection pipeline suitable for next-gen IoT.</a:t>
            </a:r>
          </a:p>
        </p:txBody>
      </p:sp>
    </p:spTree>
    <p:extLst>
      <p:ext uri="{BB962C8B-B14F-4D97-AF65-F5344CB8AC3E}">
        <p14:creationId xmlns:p14="http://schemas.microsoft.com/office/powerpoint/2010/main" val="4066505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A814A5-C91F-379A-43A8-237338DE0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2AA8B-C689-1711-DAA0-CCB3198D3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7160"/>
            <a:ext cx="10058400" cy="6583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Literature Survey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CDFC0-CEC2-5610-1A43-701EE9B2C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262" y="925019"/>
            <a:ext cx="11565773" cy="5642036"/>
          </a:xfrm>
        </p:spPr>
        <p:txBody>
          <a:bodyPr>
            <a:normAutofit/>
          </a:bodyPr>
          <a:lstStyle/>
          <a:p>
            <a:r>
              <a:rPr lang="en-US" sz="2400" dirty="0"/>
              <a:t>ML models like SVM, RNN, and ANN are widely used for IoT DDoS detection.</a:t>
            </a:r>
          </a:p>
          <a:p>
            <a:pPr marL="36900" indent="0">
              <a:buNone/>
            </a:pPr>
            <a:endParaRPr lang="en-US" sz="2400" dirty="0"/>
          </a:p>
          <a:p>
            <a:r>
              <a:rPr lang="en-US" sz="2400" dirty="0"/>
              <a:t>Require labeled datasets, high computation, and may overfit to fixed traffic patterns.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r>
              <a:rPr lang="en-US" sz="2400" dirty="0"/>
              <a:t>Example methods:</a:t>
            </a:r>
          </a:p>
          <a:p>
            <a:pPr marL="36900" indent="0">
              <a:buNone/>
            </a:pPr>
            <a:r>
              <a:rPr lang="en-US" sz="2400" dirty="0"/>
              <a:t>	Doshi et al. used 5 ML classifiers with extracted features.</a:t>
            </a:r>
          </a:p>
          <a:p>
            <a:pPr marL="36900" indent="0">
              <a:buNone/>
            </a:pPr>
            <a:r>
              <a:rPr lang="en-US" sz="2400" dirty="0"/>
              <a:t>	Jia et al. proposed edge-based dual ML defense (accuracy: 99.9%).</a:t>
            </a:r>
          </a:p>
          <a:p>
            <a:pPr marL="36900" indent="0">
              <a:buNone/>
            </a:pPr>
            <a:endParaRPr lang="en-US" sz="2400" dirty="0"/>
          </a:p>
          <a:p>
            <a:pPr marL="36900" indent="0">
              <a:buNone/>
            </a:pPr>
            <a:r>
              <a:rPr lang="en-US" sz="2400" b="1" u="sng" dirty="0"/>
              <a:t>Limitation: </a:t>
            </a:r>
          </a:p>
          <a:p>
            <a:pPr marL="36900" indent="0">
              <a:buNone/>
            </a:pPr>
            <a:r>
              <a:rPr lang="en-US" sz="2800" b="1" dirty="0"/>
              <a:t>Difficult to deploy in resource-constrained 6G edge environments</a:t>
            </a:r>
            <a:r>
              <a:rPr lang="en-US" sz="2800" dirty="0"/>
              <a:t>.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866671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612</TotalTime>
  <Words>1491</Words>
  <Application>Microsoft Office PowerPoint</Application>
  <PresentationFormat>Widescreen</PresentationFormat>
  <Paragraphs>246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Calisto MT</vt:lpstr>
      <vt:lpstr>Cambria Math</vt:lpstr>
      <vt:lpstr>Wingdings 2</vt:lpstr>
      <vt:lpstr>Slate</vt:lpstr>
      <vt:lpstr>"A Spatial-Temporal Trust-Based Random Forest Framework for DDoS Attack Detection in 6G IoT"</vt:lpstr>
      <vt:lpstr>INTRODUCTION</vt:lpstr>
      <vt:lpstr>INTRODUCTION</vt:lpstr>
      <vt:lpstr>INTRODUCTION</vt:lpstr>
      <vt:lpstr>INTRODUCTION</vt:lpstr>
      <vt:lpstr>INTRODUCTION</vt:lpstr>
      <vt:lpstr>Problem Statement</vt:lpstr>
      <vt:lpstr>Problem Statement</vt:lpstr>
      <vt:lpstr>Literature Survey</vt:lpstr>
      <vt:lpstr>Literature Survey</vt:lpstr>
      <vt:lpstr>PowerPoint Presentation</vt:lpstr>
      <vt:lpstr>Proposed Architecture</vt:lpstr>
      <vt:lpstr>Clustering</vt:lpstr>
      <vt:lpstr>Features Extraction</vt:lpstr>
      <vt:lpstr>Spatial and Temporal Trust Calculation</vt:lpstr>
      <vt:lpstr>Node Trust Aggregation &amp; Update</vt:lpstr>
      <vt:lpstr>Flow Level Trust Score</vt:lpstr>
      <vt:lpstr>Random Forest Classification</vt:lpstr>
      <vt:lpstr>Data Summary &amp; Performance</vt:lpstr>
      <vt:lpstr>Data Summary &amp; Performance</vt:lpstr>
      <vt:lpstr>Conclusions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ABHAY Ojha</dc:creator>
  <cp:lastModifiedBy>ABHAY Ojha</cp:lastModifiedBy>
  <cp:revision>6</cp:revision>
  <dcterms:created xsi:type="dcterms:W3CDTF">2025-04-13T07:28:50Z</dcterms:created>
  <dcterms:modified xsi:type="dcterms:W3CDTF">2025-04-14T07:53:23Z</dcterms:modified>
</cp:coreProperties>
</file>

<file path=docProps/thumbnail.jpeg>
</file>